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388" r:id="rId2"/>
    <p:sldId id="383" r:id="rId3"/>
    <p:sldId id="402" r:id="rId4"/>
    <p:sldId id="401" r:id="rId5"/>
    <p:sldId id="395" r:id="rId6"/>
    <p:sldId id="394" r:id="rId7"/>
    <p:sldId id="403" r:id="rId8"/>
    <p:sldId id="398" r:id="rId9"/>
    <p:sldId id="364" r:id="rId10"/>
    <p:sldId id="365" r:id="rId11"/>
    <p:sldId id="368" r:id="rId12"/>
    <p:sldId id="386" r:id="rId13"/>
    <p:sldId id="366" r:id="rId14"/>
    <p:sldId id="367" r:id="rId15"/>
    <p:sldId id="369" r:id="rId16"/>
    <p:sldId id="370" r:id="rId17"/>
    <p:sldId id="371" r:id="rId18"/>
    <p:sldId id="372" r:id="rId19"/>
    <p:sldId id="399" r:id="rId20"/>
    <p:sldId id="404" r:id="rId21"/>
    <p:sldId id="405" r:id="rId22"/>
    <p:sldId id="376" r:id="rId23"/>
    <p:sldId id="413" r:id="rId24"/>
    <p:sldId id="414" r:id="rId25"/>
    <p:sldId id="408" r:id="rId26"/>
    <p:sldId id="406" r:id="rId27"/>
    <p:sldId id="409" r:id="rId28"/>
    <p:sldId id="411" r:id="rId29"/>
    <p:sldId id="410" r:id="rId30"/>
    <p:sldId id="416" r:id="rId31"/>
    <p:sldId id="407" r:id="rId32"/>
    <p:sldId id="419" r:id="rId33"/>
    <p:sldId id="326" r:id="rId34"/>
    <p:sldId id="378" r:id="rId35"/>
    <p:sldId id="327" r:id="rId36"/>
    <p:sldId id="379" r:id="rId37"/>
    <p:sldId id="328" r:id="rId38"/>
    <p:sldId id="361" r:id="rId39"/>
    <p:sldId id="362" r:id="rId40"/>
    <p:sldId id="360" r:id="rId41"/>
    <p:sldId id="393" r:id="rId42"/>
    <p:sldId id="417" r:id="rId43"/>
    <p:sldId id="330" r:id="rId44"/>
    <p:sldId id="336" r:id="rId45"/>
    <p:sldId id="334" r:id="rId46"/>
    <p:sldId id="340" r:id="rId47"/>
    <p:sldId id="339" r:id="rId48"/>
    <p:sldId id="342" r:id="rId49"/>
    <p:sldId id="343" r:id="rId50"/>
    <p:sldId id="344" r:id="rId51"/>
    <p:sldId id="345" r:id="rId52"/>
    <p:sldId id="346" r:id="rId53"/>
    <p:sldId id="347" r:id="rId54"/>
    <p:sldId id="350" r:id="rId55"/>
    <p:sldId id="351" r:id="rId56"/>
    <p:sldId id="353" r:id="rId57"/>
    <p:sldId id="400" r:id="rId58"/>
    <p:sldId id="397" r:id="rId59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546610"/>
    <a:srgbClr val="8BA91B"/>
    <a:srgbClr val="E8BFBE"/>
    <a:srgbClr val="000000"/>
    <a:srgbClr val="E3F2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1" autoAdjust="0"/>
    <p:restoredTop sz="92029" autoAdjust="0"/>
  </p:normalViewPr>
  <p:slideViewPr>
    <p:cSldViewPr>
      <p:cViewPr varScale="1">
        <p:scale>
          <a:sx n="80" d="100"/>
          <a:sy n="80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I_Erik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%20Recomendaciones%20CA\Frecuencias\Secci&#243;n%20II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%20Recomendaciones%20CA\Frecuencias\Secci&#243;n%20III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%20Recomendaciones%20CA\Frecuencias\Secci&#243;n%20I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%20Recomendaciones%20CA\Frecuencias\Secci&#243;n%20IV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VEGR826O\Civismo%20Fiscal\2015\EF\NAF\Resultados\Frecuencias\Secci&#243;n%20IV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V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EGR826O\Civismo%20Fiscal\2015\EF\NAF\Resultados%20Recomendaciones%20CA\Frecuencias\Secci&#243;n%20I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GR826O\Civismo%20Fiscal\2015\EF\NAF\Resultados\Frecuencias\Secci&#243;n%20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¿Sabe qué es un NAF como</a:t>
            </a:r>
            <a:r>
              <a:rPr lang="es-MX" baseline="0" dirty="0" smtClean="0">
                <a:latin typeface="Arial" pitchFamily="34" charset="0"/>
                <a:cs typeface="Arial" pitchFamily="34" charset="0"/>
              </a:rPr>
              <a:t> marca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?</a:t>
            </a:r>
            <a:endParaRPr lang="es-MX" dirty="0">
              <a:latin typeface="Arial" pitchFamily="34" charset="0"/>
              <a:cs typeface="Arial" pitchFamily="34" charset="0"/>
            </a:endParaRPr>
          </a:p>
        </c:rich>
      </c:tx>
      <c:layout/>
    </c:title>
    <c:view3D>
      <c:rotX val="30"/>
      <c:rotY val="199"/>
      <c:perspective val="30"/>
    </c:view3D>
    <c:plotArea>
      <c:layout>
        <c:manualLayout>
          <c:layoutTarget val="inner"/>
          <c:xMode val="edge"/>
          <c:yMode val="edge"/>
          <c:x val="7.6977357052697704E-2"/>
          <c:y val="0.39404006744381193"/>
          <c:w val="0.79537360107818666"/>
          <c:h val="0.59376543596760656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</c:spPr>
          <c:explosion val="1"/>
          <c:dPt>
            <c:idx val="0"/>
            <c:spPr>
              <a:solidFill>
                <a:srgbClr val="57CDB9"/>
              </a:solidFill>
            </c:spPr>
          </c:dPt>
          <c:dLbls>
            <c:dLbl>
              <c:idx val="0"/>
              <c:layout>
                <c:manualLayout>
                  <c:x val="0.21592007054945167"/>
                  <c:y val="5.048247400240196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4995904085799281"/>
                  <c:y val="-8.157426781915082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'Conocimiento NAF'!$C$10:$C$11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'Conocimiento NAF'!$D$10:$D$11</c:f>
              <c:numCache>
                <c:formatCode>###0</c:formatCode>
                <c:ptCount val="2"/>
                <c:pt idx="0">
                  <c:v>134</c:v>
                </c:pt>
                <c:pt idx="1">
                  <c:v>164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'Conocimiento NAF'!$C$10:$C$11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'Conocimiento NAF'!$B$8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Vino al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NAF como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…</a:t>
            </a:r>
          </a:p>
        </c:rich>
      </c:tx>
      <c:layout>
        <c:manualLayout>
          <c:xMode val="edge"/>
          <c:yMode val="edge"/>
          <c:x val="7.8101142915756885E-2"/>
          <c:y val="5.4346177908054502E-2"/>
        </c:manualLayout>
      </c:layout>
    </c:title>
    <c:view3D>
      <c:rotX val="30"/>
      <c:rotY val="155"/>
      <c:perspective val="30"/>
    </c:view3D>
    <c:plotArea>
      <c:layout>
        <c:manualLayout>
          <c:layoutTarget val="inner"/>
          <c:xMode val="edge"/>
          <c:yMode val="edge"/>
          <c:x val="3.4687292851804219E-2"/>
          <c:y val="0.14511452267407357"/>
          <c:w val="0.79538292360506158"/>
          <c:h val="0.60498152652354198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/>
          </c:spPr>
          <c:explosion val="24"/>
          <c:dPt>
            <c:idx val="0"/>
            <c:explosion val="0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0.17153350419287294"/>
                  <c:y val="7.039135233057081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6542910536244413E-2"/>
                  <c:y val="-1.5989441962425275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Representante legal / a nombre de un tercero
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7479443491243934"/>
                  <c:y val="-0.1190315757848226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Ciudadano 
18%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7436630715648838"/>
                  <c:y val="8.713553865256927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'Satisfacción y Calidad NAF'!$C$11:$C$14</c:f>
              <c:strCache>
                <c:ptCount val="3"/>
                <c:pt idx="0">
                  <c:v>Contribuyente </c:v>
                </c:pt>
                <c:pt idx="1">
                  <c:v>Representante legal / a nombre de un tercero</c:v>
                </c:pt>
                <c:pt idx="2">
                  <c:v>Ciudadano </c:v>
                </c:pt>
              </c:strCache>
            </c:strRef>
          </c:cat>
          <c:val>
            <c:numRef>
              <c:f>'Satisfacción y Calidad NAF'!$D$11:$D$14</c:f>
              <c:numCache>
                <c:formatCode>###0</c:formatCode>
                <c:ptCount val="4"/>
                <c:pt idx="0">
                  <c:v>229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multiLvlStrRef>
              <c:f>'Satisfacción y Calidad NAF'!#¡REF!</c:f>
            </c:multiLvlStrRef>
          </c:cat>
          <c:val>
            <c:numRef>
              <c:f>'Satisfacción y Calidad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¿Qué trámites o servicios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solicitó?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0796721079129058"/>
          <c:y val="4.7489070838951472E-2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715113405681583"/>
          <c:y val="0.18757278967082691"/>
          <c:w val="0.5628488659431875"/>
          <c:h val="0.80974132843019331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19%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8314919236898397E-2"/>
                  <c:y val="-1.32815353454860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4427257954438625E-2"/>
                  <c:y val="-6.640506225196797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4.3281999745624578E-2"/>
                  <c:y val="6.767711620880255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4.8475839715099445E-2"/>
                  <c:y val="6.767711620880255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8266313939829611E-3"/>
                  <c:y val="3.09616238691646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NAF'!$C$22:$C$28</c:f>
              <c:strCache>
                <c:ptCount val="7"/>
                <c:pt idx="0">
                  <c:v>Presentar su declaración</c:v>
                </c:pt>
                <c:pt idx="1">
                  <c:v>Inscribirse al RFC</c:v>
                </c:pt>
                <c:pt idx="2">
                  <c:v>Generar, actualizar o recuperar su contraseña</c:v>
                </c:pt>
                <c:pt idx="3">
                  <c:v>Solicitar información / orientación sobre beneficios del RIF</c:v>
                </c:pt>
                <c:pt idx="4">
                  <c:v>Imprimir su constancia de inscripción</c:v>
                </c:pt>
                <c:pt idx="5">
                  <c:v>Acompañamiento de un asesor para realizar avisos/trámites/actualizaciones por internet</c:v>
                </c:pt>
                <c:pt idx="6">
                  <c:v>Otro</c:v>
                </c:pt>
              </c:strCache>
            </c:strRef>
          </c:cat>
          <c:val>
            <c:numRef>
              <c:f>'Satisfacción y Calidad NAF'!$E$22:$E$28</c:f>
              <c:numCache>
                <c:formatCode>0%</c:formatCode>
                <c:ptCount val="7"/>
                <c:pt idx="0">
                  <c:v>0.61875000000000269</c:v>
                </c:pt>
                <c:pt idx="1">
                  <c:v>0.18750000000000044</c:v>
                </c:pt>
                <c:pt idx="2">
                  <c:v>3.7500000000000006E-2</c:v>
                </c:pt>
                <c:pt idx="3">
                  <c:v>3.437500000000001E-2</c:v>
                </c:pt>
                <c:pt idx="4">
                  <c:v>1.5625E-2</c:v>
                </c:pt>
                <c:pt idx="5">
                  <c:v>1.0000000000000005E-2</c:v>
                </c:pt>
                <c:pt idx="6">
                  <c:v>9.0625000000000636E-2</c:v>
                </c:pt>
              </c:numCache>
            </c:numRef>
          </c:val>
        </c:ser>
        <c:gapWidth val="36"/>
        <c:shape val="box"/>
        <c:axId val="148839808"/>
        <c:axId val="148976768"/>
        <c:axId val="0"/>
      </c:bar3DChart>
      <c:catAx>
        <c:axId val="148839808"/>
        <c:scaling>
          <c:orientation val="maxMin"/>
        </c:scaling>
        <c:axPos val="l"/>
        <c:tickLblPos val="nextTo"/>
        <c:txPr>
          <a:bodyPr anchor="ctr" anchorCtr="0"/>
          <a:lstStyle/>
          <a:p>
            <a:pPr>
              <a:defRPr sz="1000"/>
            </a:pPr>
            <a:endParaRPr lang="es-MX"/>
          </a:p>
        </c:txPr>
        <c:crossAx val="148976768"/>
        <c:crosses val="autoZero"/>
        <c:auto val="1"/>
        <c:lblAlgn val="ctr"/>
        <c:lblOffset val="100"/>
      </c:catAx>
      <c:valAx>
        <c:axId val="148976768"/>
        <c:scaling>
          <c:orientation val="minMax"/>
        </c:scaling>
        <c:delete val="1"/>
        <c:axPos val="t"/>
        <c:numFmt formatCode="0%" sourceLinked="1"/>
        <c:tickLblPos val="none"/>
        <c:crossAx val="14883980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¿Recibió la información que solicitó y pudo realizar los trámites deseados?</a:t>
            </a:r>
          </a:p>
        </c:rich>
      </c:tx>
      <c:layout>
        <c:manualLayout>
          <c:xMode val="edge"/>
          <c:yMode val="edge"/>
          <c:x val="0.23961566716029864"/>
          <c:y val="1.1866314434503561E-3"/>
        </c:manualLayout>
      </c:layout>
    </c:title>
    <c:view3D>
      <c:rotX val="40"/>
      <c:rotY val="93"/>
      <c:perspective val="10"/>
    </c:view3D>
    <c:plotArea>
      <c:layout>
        <c:manualLayout>
          <c:layoutTarget val="inner"/>
          <c:xMode val="edge"/>
          <c:yMode val="edge"/>
          <c:x val="0"/>
          <c:y val="0.10880982293033289"/>
          <c:w val="1"/>
          <c:h val="0.83711566965417816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>
              <a:bevelT/>
              <a:bevelB w="165100" prst="coolSlant"/>
            </a:sp3d>
          </c:spPr>
          <c:explosion val="89"/>
          <c:dPt>
            <c:idx val="0"/>
            <c:explosion val="0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1"/>
            <c:explosion val="13"/>
          </c:dPt>
          <c:dPt>
            <c:idx val="2"/>
            <c:explosion val="0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0.20765334084052844"/>
                  <c:y val="-0.12082975738737524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Realizó los trámites y/o servicios
92%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4.2549470026469506E-2"/>
                  <c:y val="-8.8297822844137674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Realizó los trámites y/o servicios parcialmente
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2.2274380198330002E-2"/>
                  <c:y val="0.146501538698188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No los realizó
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7436630715648846"/>
                  <c:y val="8.713553865256927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'Satisfacción y Calidad NAF'!$C$51:$C$53</c:f>
              <c:strCache>
                <c:ptCount val="3"/>
                <c:pt idx="0">
                  <c:v>Realizó los trámites y/o servicios</c:v>
                </c:pt>
                <c:pt idx="1">
                  <c:v>Realizó los trámites y/o servicios parcialmente</c:v>
                </c:pt>
                <c:pt idx="2">
                  <c:v>No los realizó</c:v>
                </c:pt>
              </c:strCache>
            </c:strRef>
          </c:cat>
          <c:val>
            <c:numRef>
              <c:f>'Satisfacción y Calidad NAF'!$F$51:$F$53</c:f>
              <c:numCache>
                <c:formatCode>####.0</c:formatCode>
                <c:ptCount val="3"/>
                <c:pt idx="0">
                  <c:v>92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multiLvlStrRef>
              <c:f>'Satisfacción y Calidad NAF'!#¡REF!</c:f>
            </c:multiLvlStrRef>
          </c:cat>
          <c:val>
            <c:numRef>
              <c:f>'Satisfacción y Calidad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¿Por qué no pudo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realizar total o parcialmente 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trámites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? </a:t>
            </a:r>
          </a:p>
        </c:rich>
      </c:tx>
      <c:layout/>
      <c:overlay val="1"/>
    </c:title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48850437445319334"/>
          <c:y val="0.18350323814379113"/>
          <c:w val="0.5114956878776975"/>
          <c:h val="0.81649676185620546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-0.13876652784618079"/>
                  <c:y val="3.290680585295490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1049927217381079"/>
                  <c:y val="3.290680585295490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17%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0.1310572762991707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24%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5418503094020101E-2"/>
                  <c:y val="6.581361170590992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13876652784618079"/>
                  <c:y val="6.581361170590992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24%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NAF'!$C$62:$C$66</c:f>
              <c:strCache>
                <c:ptCount val="5"/>
                <c:pt idx="0">
                  <c:v>Aquí no lo realizan (lo mandaron a la oficina del SAT)</c:v>
                </c:pt>
                <c:pt idx="1">
                  <c:v>No pudo navegar en la página de internet del SAT</c:v>
                </c:pt>
                <c:pt idx="2">
                  <c:v>Falta de documentación o contraseña</c:v>
                </c:pt>
                <c:pt idx="3">
                  <c:v>Otro</c:v>
                </c:pt>
                <c:pt idx="4">
                  <c:v>No sabe</c:v>
                </c:pt>
              </c:strCache>
            </c:strRef>
          </c:cat>
          <c:val>
            <c:numRef>
              <c:f>'Satisfacción y Calidad NAF'!$F$62:$F$66</c:f>
              <c:numCache>
                <c:formatCode>0%</c:formatCode>
                <c:ptCount val="5"/>
                <c:pt idx="0">
                  <c:v>0.31034482758620835</c:v>
                </c:pt>
                <c:pt idx="1">
                  <c:v>0.17241379310344898</c:v>
                </c:pt>
                <c:pt idx="2">
                  <c:v>0.24137931034482771</c:v>
                </c:pt>
                <c:pt idx="3">
                  <c:v>3.4482758620689655E-2</c:v>
                </c:pt>
                <c:pt idx="4">
                  <c:v>0.24137931034482771</c:v>
                </c:pt>
              </c:numCache>
            </c:numRef>
          </c:val>
        </c:ser>
        <c:shape val="box"/>
        <c:axId val="149108992"/>
        <c:axId val="149114880"/>
        <c:axId val="0"/>
      </c:bar3DChart>
      <c:catAx>
        <c:axId val="149108992"/>
        <c:scaling>
          <c:orientation val="maxMin"/>
        </c:scaling>
        <c:axPos val="l"/>
        <c:tickLblPos val="nextTo"/>
        <c:crossAx val="149114880"/>
        <c:crosses val="autoZero"/>
        <c:auto val="1"/>
        <c:lblAlgn val="ctr"/>
        <c:lblOffset val="100"/>
      </c:catAx>
      <c:valAx>
        <c:axId val="149114880"/>
        <c:scaling>
          <c:orientation val="minMax"/>
        </c:scaling>
        <c:delete val="1"/>
        <c:axPos val="t"/>
        <c:numFmt formatCode="0%" sourceLinked="1"/>
        <c:tickLblPos val="none"/>
        <c:crossAx val="14910899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En el último año</a:t>
            </a:r>
            <a:r>
              <a:rPr lang="es-MX" sz="1600" baseline="0" dirty="0">
                <a:latin typeface="Arial" pitchFamily="34" charset="0"/>
                <a:cs typeface="Arial" pitchFamily="34" charset="0"/>
              </a:rPr>
              <a:t>, ¿Ya había acudido a algún NAF?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845068921510052"/>
          <c:y val="1.927499873270308E-2"/>
        </c:manualLayout>
      </c:layout>
    </c:title>
    <c:view3D>
      <c:rotX val="30"/>
      <c:rotY val="155"/>
      <c:perspective val="30"/>
    </c:view3D>
    <c:plotArea>
      <c:layout>
        <c:manualLayout>
          <c:layoutTarget val="inner"/>
          <c:xMode val="edge"/>
          <c:yMode val="edge"/>
          <c:x val="0"/>
          <c:y val="0.22760679877928092"/>
          <c:w val="1"/>
          <c:h val="0.77107114778841512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/>
          </c:spPr>
          <c:explosion val="24"/>
          <c:dPt>
            <c:idx val="0"/>
            <c:explosion val="0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"/>
            <c:explosion val="0"/>
          </c:dPt>
          <c:dPt>
            <c:idx val="2"/>
            <c:explosion val="0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0.24104868789060876"/>
                  <c:y val="0.1378767610107906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Es su primera visita al NAF
76%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7107391680313142"/>
                  <c:y val="-0.1446071619256551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Ya había acudido 
24%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7479443491243946"/>
                  <c:y val="-0.1190315757848226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7436630715648846"/>
                  <c:y val="8.713553865256927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'Satisfacción y Calidad NAF'!$C$73:$C$74</c:f>
              <c:strCache>
                <c:ptCount val="2"/>
                <c:pt idx="0">
                  <c:v>Es su primera visita al NAF</c:v>
                </c:pt>
                <c:pt idx="1">
                  <c:v>Ya había acudido </c:v>
                </c:pt>
              </c:strCache>
            </c:strRef>
          </c:cat>
          <c:val>
            <c:numRef>
              <c:f>'Satisfacción y Calidad NAF'!$D$73:$D$74</c:f>
              <c:numCache>
                <c:formatCode>###0</c:formatCode>
                <c:ptCount val="2"/>
                <c:pt idx="0">
                  <c:v>226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multiLvlStrRef>
              <c:f>'Satisfacción y Calidad NAF'!#¡REF!</c:f>
            </c:multiLvlStrRef>
          </c:cat>
          <c:val>
            <c:numRef>
              <c:f>'Satisfacción y Calidad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tx>
        <c:rich>
          <a:bodyPr/>
          <a:lstStyle/>
          <a:p>
            <a:pPr>
              <a:defRPr sz="1600"/>
            </a:pPr>
            <a:r>
              <a:rPr lang="es-MX" sz="1600" baseline="0" dirty="0">
                <a:latin typeface="Arial" pitchFamily="34" charset="0"/>
                <a:cs typeface="Arial" pitchFamily="34" charset="0"/>
              </a:rPr>
              <a:t>¿Qué servicios recuerda haber realizado en algún NAF?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165070493991489"/>
          <c:y val="1.9568770225149825E-2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7832695913011205"/>
          <c:y val="0.22923020767737204"/>
          <c:w val="0.62167304086989617"/>
          <c:h val="0.76210656639313246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6.21065750553935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6.39332390276109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15%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8266313939829611E-3"/>
                  <c:y val="3.096162386916460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NAF'!$C$84:$C$89</c:f>
              <c:strCache>
                <c:ptCount val="6"/>
                <c:pt idx="0">
                  <c:v>Generar, actualizar o recuperar su contraseña</c:v>
                </c:pt>
                <c:pt idx="1">
                  <c:v>Imprimir su constancia de inscripción</c:v>
                </c:pt>
                <c:pt idx="2">
                  <c:v>Presentar su declaración</c:v>
                </c:pt>
                <c:pt idx="3">
                  <c:v>Solicitar información/orientación</c:v>
                </c:pt>
                <c:pt idx="4">
                  <c:v>Acompañamiento de un asesor para realizar avisos/trámites</c:v>
                </c:pt>
                <c:pt idx="5">
                  <c:v>Otro</c:v>
                </c:pt>
              </c:strCache>
            </c:strRef>
          </c:cat>
          <c:val>
            <c:numRef>
              <c:f>'Satisfacción y Calidad NAF'!$E$84:$E$89</c:f>
              <c:numCache>
                <c:formatCode>0%</c:formatCode>
                <c:ptCount val="6"/>
                <c:pt idx="0">
                  <c:v>1.2345679012345723E-2</c:v>
                </c:pt>
                <c:pt idx="1">
                  <c:v>2.4691358024691412E-2</c:v>
                </c:pt>
                <c:pt idx="2">
                  <c:v>0.66666666666666674</c:v>
                </c:pt>
                <c:pt idx="3">
                  <c:v>6.1728395061728392E-2</c:v>
                </c:pt>
                <c:pt idx="4">
                  <c:v>8.6419753086419679E-2</c:v>
                </c:pt>
                <c:pt idx="5">
                  <c:v>0.14814814814814875</c:v>
                </c:pt>
              </c:numCache>
            </c:numRef>
          </c:val>
        </c:ser>
        <c:gapWidth val="41"/>
        <c:gapDepth val="115"/>
        <c:shape val="box"/>
        <c:axId val="149086976"/>
        <c:axId val="149088512"/>
        <c:axId val="0"/>
      </c:bar3DChart>
      <c:catAx>
        <c:axId val="149086976"/>
        <c:scaling>
          <c:orientation val="maxMin"/>
        </c:scaling>
        <c:axPos val="l"/>
        <c:tickLblPos val="nextTo"/>
        <c:txPr>
          <a:bodyPr anchor="ctr" anchorCtr="0"/>
          <a:lstStyle/>
          <a:p>
            <a:pPr>
              <a:defRPr sz="1000"/>
            </a:pPr>
            <a:endParaRPr lang="es-MX"/>
          </a:p>
        </c:txPr>
        <c:crossAx val="149088512"/>
        <c:crosses val="autoZero"/>
        <c:auto val="1"/>
        <c:lblAlgn val="ctr"/>
        <c:lblOffset val="100"/>
      </c:catAx>
      <c:valAx>
        <c:axId val="149088512"/>
        <c:scaling>
          <c:orientation val="minMax"/>
        </c:scaling>
        <c:delete val="1"/>
        <c:axPos val="t"/>
        <c:numFmt formatCode="0%" sourceLinked="1"/>
        <c:tickLblPos val="none"/>
        <c:crossAx val="149086976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600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Calidez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trato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468060897097677"/>
          <c:y val="3.3249722436980052E-3"/>
        </c:manualLayout>
      </c:layout>
      <c:overlay val="1"/>
    </c:title>
    <c:view3D>
      <c:rAngAx val="1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0.3968581290659145"/>
          <c:y val="8.6631061112891219E-2"/>
          <c:w val="0.5226190209699767"/>
          <c:h val="0.82119973992581974"/>
        </c:manualLayout>
      </c:layout>
      <c:bar3DChart>
        <c:barDir val="bar"/>
        <c:grouping val="percentStacked"/>
        <c:ser>
          <c:idx val="0"/>
          <c:order val="0"/>
          <c:tx>
            <c:strRef>
              <c:f>'Satisfacción y Calidad NAF'!$F$98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99.7%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85%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99%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99%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98%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NAF'!$B$99:$B$104</c:f>
              <c:strCache>
                <c:ptCount val="6"/>
                <c:pt idx="0">
                  <c:v>¿Le saludó cordialmente?</c:v>
                </c:pt>
                <c:pt idx="1">
                  <c:v>Hizo preguntas como: “¿En qué puedo ayudarle?” o “¿En qué puedo servirle?”</c:v>
                </c:pt>
                <c:pt idx="2">
                  <c:v>¿Contaba con alguna identificación visible? </c:v>
                </c:pt>
                <c:pt idx="3">
                  <c:v>¿Lo escuchó con atención?</c:v>
                </c:pt>
                <c:pt idx="4">
                  <c:v>¿Le brindó la atención necesaria sin interrupciones?</c:v>
                </c:pt>
                <c:pt idx="5">
                  <c:v>¿Se despidió cordialmente?  </c:v>
                </c:pt>
              </c:strCache>
            </c:strRef>
          </c:cat>
          <c:val>
            <c:numRef>
              <c:f>'Satisfacción y Calidad NAF'!$F$99:$F$104</c:f>
              <c:numCache>
                <c:formatCode>0%</c:formatCode>
                <c:ptCount val="6"/>
                <c:pt idx="0" formatCode="0.0%">
                  <c:v>0.99665551839464883</c:v>
                </c:pt>
                <c:pt idx="1">
                  <c:v>0.97315436241610764</c:v>
                </c:pt>
                <c:pt idx="2">
                  <c:v>0.85100000000000064</c:v>
                </c:pt>
                <c:pt idx="3">
                  <c:v>0.99</c:v>
                </c:pt>
                <c:pt idx="4">
                  <c:v>0.99</c:v>
                </c:pt>
                <c:pt idx="5">
                  <c:v>0.98299999999999998</c:v>
                </c:pt>
              </c:numCache>
            </c:numRef>
          </c:val>
        </c:ser>
        <c:ser>
          <c:idx val="1"/>
          <c:order val="1"/>
          <c:tx>
            <c:strRef>
              <c:f>'Satisfacción y Calidad NAF'!$G$98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5.3618567389678309E-2"/>
                  <c:y val="1.43926673433709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0.3%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15%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6983219613394857E-2"/>
                  <c:y val="3.497941310053395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6983219613394857E-2"/>
                  <c:y val="3.497941310053395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6.33146884593279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NAF'!$B$99:$B$104</c:f>
              <c:strCache>
                <c:ptCount val="6"/>
                <c:pt idx="0">
                  <c:v>¿Le saludó cordialmente?</c:v>
                </c:pt>
                <c:pt idx="1">
                  <c:v>Hizo preguntas como: “¿En qué puedo ayudarle?” o “¿En qué puedo servirle?”</c:v>
                </c:pt>
                <c:pt idx="2">
                  <c:v>¿Contaba con alguna identificación visible? </c:v>
                </c:pt>
                <c:pt idx="3">
                  <c:v>¿Lo escuchó con atención?</c:v>
                </c:pt>
                <c:pt idx="4">
                  <c:v>¿Le brindó la atención necesaria sin interrupciones?</c:v>
                </c:pt>
                <c:pt idx="5">
                  <c:v>¿Se despidió cordialmente?  </c:v>
                </c:pt>
              </c:strCache>
            </c:strRef>
          </c:cat>
          <c:val>
            <c:numRef>
              <c:f>'Satisfacción y Calidad NAF'!$G$99:$G$104</c:f>
              <c:numCache>
                <c:formatCode>0%</c:formatCode>
                <c:ptCount val="6"/>
                <c:pt idx="0" formatCode="0.0%">
                  <c:v>3.3444816053511827E-3</c:v>
                </c:pt>
                <c:pt idx="1">
                  <c:v>2.6845637583892808E-2</c:v>
                </c:pt>
                <c:pt idx="2">
                  <c:v>0.14900000000000024</c:v>
                </c:pt>
                <c:pt idx="3">
                  <c:v>1.0000000000000005E-2</c:v>
                </c:pt>
                <c:pt idx="4">
                  <c:v>1.0000000000000005E-2</c:v>
                </c:pt>
                <c:pt idx="5">
                  <c:v>1.7000000000000001E-2</c:v>
                </c:pt>
              </c:numCache>
            </c:numRef>
          </c:val>
        </c:ser>
        <c:gapWidth val="49"/>
        <c:gapDepth val="141"/>
        <c:shape val="box"/>
        <c:axId val="149222144"/>
        <c:axId val="149223680"/>
        <c:axId val="0"/>
      </c:bar3DChart>
      <c:catAx>
        <c:axId val="149222144"/>
        <c:scaling>
          <c:orientation val="maxMin"/>
        </c:scaling>
        <c:axPos val="l"/>
        <c:tickLblPos val="nextTo"/>
        <c:crossAx val="149223680"/>
        <c:crosses val="autoZero"/>
        <c:auto val="1"/>
        <c:lblAlgn val="ctr"/>
        <c:lblOffset val="100"/>
      </c:catAx>
      <c:valAx>
        <c:axId val="149223680"/>
        <c:scaling>
          <c:orientation val="minMax"/>
        </c:scaling>
        <c:delete val="1"/>
        <c:axPos val="t"/>
        <c:numFmt formatCode="0%" sourceLinked="1"/>
        <c:tickLblPos val="none"/>
        <c:crossAx val="14922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398874228279533"/>
          <c:y val="0.87116834269468979"/>
          <c:w val="0.32703924940416934"/>
          <c:h val="7.61640837298164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Calidad</a:t>
            </a:r>
            <a:r>
              <a:rPr lang="en-US" dirty="0">
                <a:latin typeface="Arial" pitchFamily="34" charset="0"/>
                <a:cs typeface="Arial" pitchFamily="34" charset="0"/>
              </a:rPr>
              <a:t> en la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atención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40656605011828945"/>
          <c:y val="3.3249982343783492E-3"/>
        </c:manualLayout>
      </c:layout>
      <c:overlay val="1"/>
    </c:title>
    <c:view3D>
      <c:rAngAx val="1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0.29722266044772688"/>
          <c:y val="0.17481445619364724"/>
          <c:w val="0.66881864595971685"/>
          <c:h val="0.82119973992581974"/>
        </c:manualLayout>
      </c:layout>
      <c:bar3DChart>
        <c:barDir val="bar"/>
        <c:grouping val="percentStacked"/>
        <c:ser>
          <c:idx val="0"/>
          <c:order val="0"/>
          <c:tx>
            <c:strRef>
              <c:f>'Satisfacción y Calidad NAF'!$F$107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98.7%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NAF'!$B$108:$B$109</c:f>
              <c:strCache>
                <c:ptCount val="2"/>
                <c:pt idx="0">
                  <c:v>¿Le proporcionó la información para resolver su trámite?</c:v>
                </c:pt>
                <c:pt idx="1">
                  <c:v>¿Sus respuestas fueron claras? </c:v>
                </c:pt>
              </c:strCache>
            </c:strRef>
          </c:cat>
          <c:val>
            <c:numRef>
              <c:f>'Satisfacción y Calidad NAF'!$F$108:$F$109</c:f>
              <c:numCache>
                <c:formatCode>0.0%</c:formatCode>
                <c:ptCount val="2"/>
                <c:pt idx="0" formatCode="0%">
                  <c:v>0.99</c:v>
                </c:pt>
                <c:pt idx="1">
                  <c:v>0.98699999999999999</c:v>
                </c:pt>
              </c:numCache>
            </c:numRef>
          </c:val>
        </c:ser>
        <c:ser>
          <c:idx val="1"/>
          <c:order val="1"/>
          <c:tx>
            <c:strRef>
              <c:f>'Satisfacción y Calidad NAF'!$G$107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5.3618567389678309E-2"/>
                  <c:y val="1.43926673433709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5.4872729998084034E-2"/>
                  <c:y val="7.17948544006008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1.3%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NAF'!$B$99:$B$104</c:f>
              <c:strCache>
                <c:ptCount val="6"/>
                <c:pt idx="0">
                  <c:v>¿Le saludó cordialmente?</c:v>
                </c:pt>
                <c:pt idx="1">
                  <c:v>Hizo preguntas como: “¿En qué puedo ayudarle?” o “¿En qué puedo servirle?”</c:v>
                </c:pt>
                <c:pt idx="2">
                  <c:v>¿Contaba con alguna identificación visible? </c:v>
                </c:pt>
                <c:pt idx="3">
                  <c:v>¿Lo escuchó con atención?</c:v>
                </c:pt>
                <c:pt idx="4">
                  <c:v>¿Le brindó la atención necesaria sin interrupciones?</c:v>
                </c:pt>
                <c:pt idx="5">
                  <c:v>¿Se despidió cordialmente?  </c:v>
                </c:pt>
              </c:strCache>
            </c:strRef>
          </c:cat>
          <c:val>
            <c:numRef>
              <c:f>'Satisfacción y Calidad NAF'!$G$108:$G$109</c:f>
              <c:numCache>
                <c:formatCode>0.0%</c:formatCode>
                <c:ptCount val="2"/>
                <c:pt idx="0" formatCode="0%">
                  <c:v>1.0000000000000005E-2</c:v>
                </c:pt>
                <c:pt idx="1">
                  <c:v>1.2999999999999998E-2</c:v>
                </c:pt>
              </c:numCache>
            </c:numRef>
          </c:val>
        </c:ser>
        <c:gapWidth val="109"/>
        <c:shape val="box"/>
        <c:axId val="149323776"/>
        <c:axId val="149325312"/>
        <c:axId val="0"/>
      </c:bar3DChart>
      <c:catAx>
        <c:axId val="149323776"/>
        <c:scaling>
          <c:orientation val="maxMin"/>
        </c:scaling>
        <c:axPos val="l"/>
        <c:tickLblPos val="nextTo"/>
        <c:crossAx val="149325312"/>
        <c:crosses val="autoZero"/>
        <c:auto val="1"/>
        <c:lblAlgn val="ctr"/>
        <c:lblOffset val="100"/>
      </c:catAx>
      <c:valAx>
        <c:axId val="149325312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149323776"/>
        <c:crosses val="autoZero"/>
        <c:crossBetween val="between"/>
        <c:majorUnit val="5.0000000000000114E-3"/>
        <c:minorUnit val="1.0000000000000041E-3"/>
      </c:valAx>
    </c:plotArea>
    <c:legend>
      <c:legendPos val="r"/>
      <c:layout>
        <c:manualLayout>
          <c:xMode val="edge"/>
          <c:yMode val="edge"/>
          <c:x val="0.50820979274142453"/>
          <c:y val="0.92363744284614602"/>
          <c:w val="0.32703924940416934"/>
          <c:h val="7.61640837298164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MX" sz="1400" baseline="0" dirty="0">
                <a:latin typeface="Arial" pitchFamily="34" charset="0"/>
                <a:cs typeface="Arial" pitchFamily="34" charset="0"/>
              </a:rPr>
              <a:t> de los NAF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7402640924016446E-2"/>
          <c:y val="8.7097949132292893E-2"/>
        </c:manualLayout>
      </c:layout>
    </c:title>
    <c:plotArea>
      <c:layout>
        <c:manualLayout>
          <c:layoutTarget val="inner"/>
          <c:xMode val="edge"/>
          <c:yMode val="edge"/>
          <c:x val="3.0337797209741682E-2"/>
          <c:y val="0.34509580052493433"/>
          <c:w val="0.88298278219099557"/>
          <c:h val="0.46399032117274408"/>
        </c:manualLayout>
      </c:layout>
      <c:lineChart>
        <c:grouping val="stacked"/>
        <c:ser>
          <c:idx val="0"/>
          <c:order val="0"/>
          <c:spPr>
            <a:ln>
              <a:solidFill>
                <a:srgbClr val="57CDB9"/>
              </a:solidFill>
            </a:ln>
          </c:spPr>
          <c:marker>
            <c:spPr>
              <a:solidFill>
                <a:srgbClr val="57CDB9"/>
              </a:solidFill>
            </c:spPr>
          </c:marker>
          <c:dLbls>
            <c:dLbl>
              <c:idx val="0"/>
              <c:layout>
                <c:manualLayout>
                  <c:x val="-2.3836840664797052E-2"/>
                  <c:y val="8.46743524925087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9.62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2007652359557163E-2"/>
                  <c:y val="-9.770117595289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8.81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7673681329594014E-2"/>
                  <c:y val="-0.104214587683087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9.37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6003826179778707E-2"/>
                  <c:y val="0.123754822873666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9.44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NAF'!$B$118:$B$121</c:f>
              <c:strCache>
                <c:ptCount val="4"/>
                <c:pt idx="0">
                  <c:v>La limpieza del Núcleo de Apoyo Fiscal                             </c:v>
                </c:pt>
                <c:pt idx="1">
                  <c:v>La señalización del Núcleo de Apoyo Fiscal                      </c:v>
                </c:pt>
                <c:pt idx="2">
                  <c:v>El equipo de cómputo del Núcleo de Apoyo Fiscal         </c:v>
                </c:pt>
                <c:pt idx="3">
                  <c:v>La ubicación del Núcleo de Apoyo Fiscal</c:v>
                </c:pt>
              </c:strCache>
            </c:strRef>
          </c:cat>
          <c:val>
            <c:numRef>
              <c:f>'Satisfacción y Calidad NAF'!$D$118:$D$121</c:f>
              <c:numCache>
                <c:formatCode>####.00</c:formatCode>
                <c:ptCount val="4"/>
                <c:pt idx="0">
                  <c:v>9.6177474402730319</c:v>
                </c:pt>
                <c:pt idx="1">
                  <c:v>8.8054607508532747</c:v>
                </c:pt>
                <c:pt idx="2">
                  <c:v>9.3651877133105828</c:v>
                </c:pt>
                <c:pt idx="3">
                  <c:v>9.4440677966101489</c:v>
                </c:pt>
              </c:numCache>
            </c:numRef>
          </c:val>
        </c:ser>
        <c:dLbls>
          <c:showVal val="1"/>
        </c:dLbls>
        <c:marker val="1"/>
        <c:axId val="149404288"/>
        <c:axId val="149410176"/>
      </c:lineChart>
      <c:catAx>
        <c:axId val="149404288"/>
        <c:scaling>
          <c:orientation val="minMax"/>
        </c:scaling>
        <c:axPos val="b"/>
        <c:majorTickMark val="none"/>
        <c:tickLblPos val="nextTo"/>
        <c:crossAx val="149410176"/>
        <c:crosses val="autoZero"/>
        <c:auto val="1"/>
        <c:lblAlgn val="ctr"/>
        <c:lblOffset val="100"/>
      </c:catAx>
      <c:valAx>
        <c:axId val="149410176"/>
        <c:scaling>
          <c:orientation val="minMax"/>
        </c:scaling>
        <c:delete val="1"/>
        <c:axPos val="l"/>
        <c:numFmt formatCode="####.00" sourceLinked="1"/>
        <c:majorTickMark val="none"/>
        <c:tickLblPos val="none"/>
        <c:crossAx val="149404288"/>
        <c:crosses val="autoZero"/>
        <c:crossBetween val="between"/>
      </c:valAx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Asesoría</a:t>
            </a:r>
            <a:r>
              <a:rPr lang="es-MX" sz="1400" baseline="0" dirty="0">
                <a:latin typeface="Arial" pitchFamily="34" charset="0"/>
                <a:cs typeface="Arial" pitchFamily="34" charset="0"/>
              </a:rPr>
              <a:t> y trámites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4.90724960738321E-2"/>
          <c:y val="4.7420607891945415E-3"/>
        </c:manualLayout>
      </c:layout>
    </c:title>
    <c:plotArea>
      <c:layout>
        <c:manualLayout>
          <c:layoutTarget val="inner"/>
          <c:xMode val="edge"/>
          <c:yMode val="edge"/>
          <c:x val="7.3677507509372644E-2"/>
          <c:y val="0.33571210376186511"/>
          <c:w val="0.91881124293511562"/>
          <c:h val="0.32637246281688026"/>
        </c:manualLayout>
      </c:layout>
      <c:lineChart>
        <c:grouping val="stacked"/>
        <c:ser>
          <c:idx val="0"/>
          <c:order val="0"/>
          <c:spPr>
            <a:ln>
              <a:solidFill>
                <a:srgbClr val="D64EBC"/>
              </a:solidFill>
            </a:ln>
          </c:spPr>
          <c:marker>
            <c:spPr>
              <a:solidFill>
                <a:srgbClr val="D64EBC"/>
              </a:solidFill>
            </c:spPr>
          </c:marker>
          <c:dLbls>
            <c:dLbl>
              <c:idx val="0"/>
              <c:layout>
                <c:manualLayout>
                  <c:x val="-2.3836840664797052E-2"/>
                  <c:y val="8.46743524925087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9.62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2007652359557163E-2"/>
                  <c:y val="-9.770117595289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9.77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7673681329594014E-2"/>
                  <c:y val="-0.104214587683087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9.64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6003826179778724E-2"/>
                  <c:y val="0.123754822873666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9.78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NAF'!$B$129:$B$132</c:f>
              <c:strCache>
                <c:ptCount val="4"/>
                <c:pt idx="0">
                  <c:v>La solución de dudas</c:v>
                </c:pt>
                <c:pt idx="1">
                  <c:v>La utilidad de la información recibida</c:v>
                </c:pt>
                <c:pt idx="2">
                  <c:v>La simplicidad de los trámites</c:v>
                </c:pt>
                <c:pt idx="3">
                  <c:v>La capacidad técnica del asesor</c:v>
                </c:pt>
              </c:strCache>
            </c:strRef>
          </c:cat>
          <c:val>
            <c:numRef>
              <c:f>'Satisfacción y Calidad NAF'!$D$129:$D$132</c:f>
              <c:numCache>
                <c:formatCode>####.00</c:formatCode>
                <c:ptCount val="4"/>
                <c:pt idx="0">
                  <c:v>9.6216216216216139</c:v>
                </c:pt>
                <c:pt idx="1">
                  <c:v>9.7676767676767629</c:v>
                </c:pt>
                <c:pt idx="2">
                  <c:v>9.6385135135134981</c:v>
                </c:pt>
                <c:pt idx="3">
                  <c:v>9.7837837837837682</c:v>
                </c:pt>
              </c:numCache>
            </c:numRef>
          </c:val>
        </c:ser>
        <c:dLbls>
          <c:showVal val="1"/>
        </c:dLbls>
        <c:marker val="1"/>
        <c:axId val="149504000"/>
        <c:axId val="149505536"/>
      </c:lineChart>
      <c:catAx>
        <c:axId val="149504000"/>
        <c:scaling>
          <c:orientation val="minMax"/>
        </c:scaling>
        <c:axPos val="b"/>
        <c:majorTickMark val="none"/>
        <c:tickLblPos val="nextTo"/>
        <c:crossAx val="149505536"/>
        <c:crosses val="autoZero"/>
        <c:auto val="1"/>
        <c:lblAlgn val="ctr"/>
        <c:lblOffset val="100"/>
      </c:catAx>
      <c:valAx>
        <c:axId val="149505536"/>
        <c:scaling>
          <c:orientation val="minMax"/>
        </c:scaling>
        <c:delete val="1"/>
        <c:axPos val="l"/>
        <c:numFmt formatCode="####.00" sourceLinked="1"/>
        <c:majorTickMark val="none"/>
        <c:tickLblPos val="none"/>
        <c:crossAx val="149504000"/>
        <c:crosses val="autoZero"/>
        <c:crossBetween val="between"/>
      </c:valAx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/>
              <a:t>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Sabe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usted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..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784007602498192"/>
          <c:y val="3.3250207813798971E-3"/>
        </c:manualLayout>
      </c:layout>
      <c:overlay val="1"/>
    </c:title>
    <c:view3D>
      <c:rAngAx val="1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0.47643829004133104"/>
          <c:y val="0.14297589359933624"/>
          <c:w val="0.4436488973361089"/>
          <c:h val="0.81712385702411083"/>
        </c:manualLayout>
      </c:layout>
      <c:bar3DChart>
        <c:barDir val="bar"/>
        <c:grouping val="percentStacked"/>
        <c:ser>
          <c:idx val="0"/>
          <c:order val="0"/>
          <c:tx>
            <c:strRef>
              <c:f>'Conocimiento NAF'!$C$68</c:f>
              <c:strCache>
                <c:ptCount val="1"/>
                <c:pt idx="0">
                  <c:v>Si %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NAF'!$B$69:$B$74</c:f>
              <c:strCache>
                <c:ptCount val="6"/>
                <c:pt idx="0">
                  <c:v> Los asesores son estudiantes universitarios que están prestando su servicio social</c:v>
                </c:pt>
                <c:pt idx="1">
                  <c:v> Los asesores realizan su labor de forma  no remunerada</c:v>
                </c:pt>
                <c:pt idx="2">
                  <c:v>Los asesores han recibido capacitación  técnica por el Servicio de Admón. Tributaria</c:v>
                </c:pt>
                <c:pt idx="3">
                  <c:v>Los servicios brindados son gratuitos</c:v>
                </c:pt>
                <c:pt idx="4">
                  <c:v>NAF operan durante todo  el año escolar</c:v>
                </c:pt>
                <c:pt idx="5">
                  <c:v>Los NAF tienen presencia a nivel nacional</c:v>
                </c:pt>
              </c:strCache>
            </c:strRef>
          </c:cat>
          <c:val>
            <c:numRef>
              <c:f>'Conocimiento NAF'!$C$69:$C$74</c:f>
              <c:numCache>
                <c:formatCode>####</c:formatCode>
                <c:ptCount val="6"/>
                <c:pt idx="0">
                  <c:v>70</c:v>
                </c:pt>
                <c:pt idx="1">
                  <c:v>62</c:v>
                </c:pt>
                <c:pt idx="2">
                  <c:v>58</c:v>
                </c:pt>
                <c:pt idx="3">
                  <c:v>89</c:v>
                </c:pt>
                <c:pt idx="4">
                  <c:v>45</c:v>
                </c:pt>
                <c:pt idx="5">
                  <c:v>39</c:v>
                </c:pt>
              </c:numCache>
            </c:numRef>
          </c:val>
        </c:ser>
        <c:ser>
          <c:idx val="1"/>
          <c:order val="1"/>
          <c:tx>
            <c:strRef>
              <c:f>'Conocimiento NAF'!$D$68</c:f>
              <c:strCache>
                <c:ptCount val="1"/>
                <c:pt idx="0">
                  <c:v>No %</c:v>
                </c:pt>
              </c:strCache>
            </c:strRef>
          </c:tx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NAF'!$B$69:$B$74</c:f>
              <c:strCache>
                <c:ptCount val="6"/>
                <c:pt idx="0">
                  <c:v> Los asesores son estudiantes universitarios que están prestando su servicio social</c:v>
                </c:pt>
                <c:pt idx="1">
                  <c:v> Los asesores realizan su labor de forma  no remunerada</c:v>
                </c:pt>
                <c:pt idx="2">
                  <c:v>Los asesores han recibido capacitación  técnica por el Servicio de Admón. Tributaria</c:v>
                </c:pt>
                <c:pt idx="3">
                  <c:v>Los servicios brindados son gratuitos</c:v>
                </c:pt>
                <c:pt idx="4">
                  <c:v>NAF operan durante todo  el año escolar</c:v>
                </c:pt>
                <c:pt idx="5">
                  <c:v>Los NAF tienen presencia a nivel nacional</c:v>
                </c:pt>
              </c:strCache>
            </c:strRef>
          </c:cat>
          <c:val>
            <c:numRef>
              <c:f>'Conocimiento NAF'!$D$69:$D$74</c:f>
              <c:numCache>
                <c:formatCode>####</c:formatCode>
                <c:ptCount val="6"/>
                <c:pt idx="0">
                  <c:v>30</c:v>
                </c:pt>
                <c:pt idx="1">
                  <c:v>38</c:v>
                </c:pt>
                <c:pt idx="2">
                  <c:v>42</c:v>
                </c:pt>
                <c:pt idx="3">
                  <c:v>11</c:v>
                </c:pt>
                <c:pt idx="4">
                  <c:v>55</c:v>
                </c:pt>
                <c:pt idx="5">
                  <c:v>61</c:v>
                </c:pt>
              </c:numCache>
            </c:numRef>
          </c:val>
        </c:ser>
        <c:shape val="box"/>
        <c:axId val="148159488"/>
        <c:axId val="148206336"/>
        <c:axId val="0"/>
      </c:bar3DChart>
      <c:catAx>
        <c:axId val="148159488"/>
        <c:scaling>
          <c:orientation val="maxMin"/>
        </c:scaling>
        <c:axPos val="l"/>
        <c:tickLblPos val="nextTo"/>
        <c:crossAx val="148206336"/>
        <c:crosses val="autoZero"/>
        <c:auto val="1"/>
        <c:lblAlgn val="ctr"/>
        <c:lblOffset val="100"/>
      </c:catAx>
      <c:valAx>
        <c:axId val="148206336"/>
        <c:scaling>
          <c:orientation val="minMax"/>
        </c:scaling>
        <c:delete val="1"/>
        <c:axPos val="t"/>
        <c:numFmt formatCode="0%" sourceLinked="1"/>
        <c:tickLblPos val="none"/>
        <c:crossAx val="14815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20979274142453"/>
          <c:y val="0.92363744284614602"/>
          <c:w val="0.32703924940416934"/>
          <c:h val="7.61640837298164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Horario</a:t>
            </a:r>
            <a:r>
              <a:rPr lang="es-MX" sz="1400" baseline="0" dirty="0">
                <a:latin typeface="Arial" pitchFamily="34" charset="0"/>
                <a:cs typeface="Arial" pitchFamily="34" charset="0"/>
              </a:rPr>
              <a:t> y tiempo  de respuesta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8242420162886188E-2"/>
          <c:y val="0"/>
        </c:manualLayout>
      </c:layout>
    </c:title>
    <c:plotArea>
      <c:layout>
        <c:manualLayout>
          <c:layoutTarget val="inner"/>
          <c:xMode val="edge"/>
          <c:yMode val="edge"/>
          <c:x val="5.9483655530370534E-3"/>
          <c:y val="0.34509580052493433"/>
          <c:w val="0.9008973195203136"/>
          <c:h val="0.46399032117274425"/>
        </c:manualLayout>
      </c:layout>
      <c:lineChart>
        <c:grouping val="stacked"/>
        <c:ser>
          <c:idx val="0"/>
          <c:order val="0"/>
          <c:spPr>
            <a:ln>
              <a:solidFill>
                <a:srgbClr val="009E47"/>
              </a:solidFill>
            </a:ln>
          </c:spPr>
          <c:marker>
            <c:spPr>
              <a:solidFill>
                <a:srgbClr val="009E47"/>
              </a:solidFill>
            </c:spPr>
          </c:marker>
          <c:dLbls>
            <c:dLbl>
              <c:idx val="0"/>
              <c:layout>
                <c:manualLayout>
                  <c:x val="-2.3836840664797052E-2"/>
                  <c:y val="8.46743524925087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9.55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2007652359557163E-2"/>
                  <c:y val="-9.770117595289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9.69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7673681329594014E-2"/>
                  <c:y val="-0.1042145876830872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9.59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6003826179778724E-2"/>
                  <c:y val="0.1237548228736662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'Satisfacción y Calidad NAF'!$B$125:$B$127</c:f>
              <c:strCache>
                <c:ptCount val="3"/>
                <c:pt idx="0">
                  <c:v>El horario de atención del Núcleo de Apoyo Fiscal    </c:v>
                </c:pt>
                <c:pt idx="1">
                  <c:v>El tiempo para realizar el trámite</c:v>
                </c:pt>
                <c:pt idx="2">
                  <c:v>El tiempo de espera</c:v>
                </c:pt>
              </c:strCache>
            </c:strRef>
          </c:cat>
          <c:val>
            <c:numRef>
              <c:f>'Satisfacción y Calidad NAF'!$D$125:$D$127</c:f>
              <c:numCache>
                <c:formatCode>####.00</c:formatCode>
                <c:ptCount val="3"/>
                <c:pt idx="0">
                  <c:v>9.5532646048109964</c:v>
                </c:pt>
                <c:pt idx="1">
                  <c:v>9.6949152542372907</c:v>
                </c:pt>
                <c:pt idx="2">
                  <c:v>9.5858585858585883</c:v>
                </c:pt>
              </c:numCache>
            </c:numRef>
          </c:val>
        </c:ser>
        <c:dLbls>
          <c:showVal val="1"/>
        </c:dLbls>
        <c:marker val="1"/>
        <c:axId val="149558400"/>
        <c:axId val="149559936"/>
      </c:lineChart>
      <c:catAx>
        <c:axId val="149558400"/>
        <c:scaling>
          <c:orientation val="minMax"/>
        </c:scaling>
        <c:axPos val="b"/>
        <c:majorTickMark val="none"/>
        <c:tickLblPos val="nextTo"/>
        <c:crossAx val="149559936"/>
        <c:crosses val="autoZero"/>
        <c:auto val="1"/>
        <c:lblAlgn val="ctr"/>
        <c:lblOffset val="100"/>
      </c:catAx>
      <c:valAx>
        <c:axId val="149559936"/>
        <c:scaling>
          <c:orientation val="minMax"/>
        </c:scaling>
        <c:delete val="1"/>
        <c:axPos val="l"/>
        <c:numFmt formatCode="####.00" sourceLinked="1"/>
        <c:majorTickMark val="none"/>
        <c:tickLblPos val="none"/>
        <c:crossAx val="149558400"/>
        <c:crosses val="autoZero"/>
        <c:crossBetween val="between"/>
      </c:valAx>
      <c:spPr>
        <a:noFill/>
      </c:spPr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... la atención personalizada que brinda el NAF para que usted cumpla con sus obligaciones fiscales?</a:t>
            </a:r>
          </a:p>
        </c:rich>
      </c:tx>
      <c:layout>
        <c:manualLayout>
          <c:xMode val="edge"/>
          <c:yMode val="edge"/>
          <c:x val="0.14653192076389121"/>
          <c:y val="4.4596690118780001E-2"/>
        </c:manualLayout>
      </c:layout>
    </c:title>
    <c:view3D>
      <c:rotX val="40"/>
      <c:rotY val="117"/>
      <c:perspective val="10"/>
    </c:view3D>
    <c:plotArea>
      <c:layout>
        <c:manualLayout>
          <c:layoutTarget val="inner"/>
          <c:xMode val="edge"/>
          <c:yMode val="edge"/>
          <c:x val="0.10790335135365711"/>
          <c:y val="0.23587318768336799"/>
          <c:w val="0.73342150229785785"/>
          <c:h val="0.61397738342780661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>
              <a:bevelT/>
              <a:bevelB w="165100" prst="coolSlant"/>
            </a:sp3d>
          </c:spPr>
          <c:dPt>
            <c:idx val="0"/>
            <c:spPr>
              <a:solidFill>
                <a:srgbClr val="009E47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1"/>
            <c:explosion val="13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0.25208016484733797"/>
                  <c:y val="-0.1570707658005683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Excelente, calificación 10
82%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6821412196240323"/>
                  <c:y val="3.5573076594411411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Muy buena, calificación 9
14%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2.3271193527376742E-2"/>
                  <c:y val="5.9683964755260534E-3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Buena y regular, calificaciones de 8 y 7
4%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3.0061085164688698E-3"/>
                  <c:y val="0.1430101119434870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Reprobatoria
0%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'Satisfacción y Calidad NAF'!$C$141:$C$144</c:f>
              <c:strCache>
                <c:ptCount val="4"/>
                <c:pt idx="0">
                  <c:v>Excelente, calificación 10</c:v>
                </c:pt>
                <c:pt idx="1">
                  <c:v>Muy buena, calificación 9</c:v>
                </c:pt>
                <c:pt idx="2">
                  <c:v>Buena y regular, calificaciones de 8 y 7</c:v>
                </c:pt>
                <c:pt idx="3">
                  <c:v>Reprobatoria</c:v>
                </c:pt>
              </c:strCache>
            </c:strRef>
          </c:cat>
          <c:val>
            <c:numRef>
              <c:f>'Satisfacción y Calidad NAF'!$F$141:$F$144</c:f>
              <c:numCache>
                <c:formatCode>####.0</c:formatCode>
                <c:ptCount val="4"/>
                <c:pt idx="0">
                  <c:v>81.481481481481481</c:v>
                </c:pt>
                <c:pt idx="1">
                  <c:v>14.478114478114469</c:v>
                </c:pt>
                <c:pt idx="2">
                  <c:v>3.7</c:v>
                </c:pt>
                <c:pt idx="3">
                  <c:v>0.33670033670033672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  <c:showLeaderLines val="1"/>
          </c:dLbls>
          <c:cat>
            <c:multiLvlStrRef>
              <c:f>'Satisfacción y Calidad NAF'!#¡REF!</c:f>
            </c:multiLvlStrRef>
          </c:cat>
          <c:val>
            <c:numRef>
              <c:f>'Satisfacción y Calidad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... en general la calidad del servicio brindado por el NAF?</a:t>
            </a:r>
          </a:p>
        </c:rich>
      </c:tx>
      <c:layout>
        <c:manualLayout>
          <c:xMode val="edge"/>
          <c:yMode val="edge"/>
          <c:x val="7.4936795085649002E-2"/>
          <c:y val="1.8560989096933102E-4"/>
        </c:manualLayout>
      </c:layout>
    </c:title>
    <c:view3D>
      <c:rotX val="40"/>
      <c:rotY val="117"/>
      <c:perspective val="10"/>
    </c:view3D>
    <c:plotArea>
      <c:layout>
        <c:manualLayout>
          <c:layoutTarget val="inner"/>
          <c:xMode val="edge"/>
          <c:yMode val="edge"/>
          <c:x val="5.9574849317699092E-5"/>
          <c:y val="0.14911386423269871"/>
          <c:w val="0.9361583241668423"/>
          <c:h val="0.78473521124278411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>
              <a:bevelT/>
              <a:bevelB w="165100" prst="coolSlant"/>
            </a:sp3d>
          </c:spPr>
          <c:dPt>
            <c:idx val="0"/>
            <c:spPr>
              <a:solidFill>
                <a:srgbClr val="009E47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1"/>
            <c:explosion val="13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0.25208016484733797"/>
                  <c:y val="-0.1570707658005683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Excelente, calificación 10
83%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5867927132300577"/>
                  <c:y val="1.7483129878455871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Muy buena, calificación 9
14%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2.3271193527376759E-2"/>
                  <c:y val="5.9683964755260534E-3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Buena y regular, calificaciones de 8 y 7
3%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8.9020227781174267E-4"/>
                  <c:y val="0.1777381282755724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Reprobatoria
0%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'Satisfacción y Calidad NAF'!$J$152:$J$155</c:f>
              <c:strCache>
                <c:ptCount val="4"/>
                <c:pt idx="0">
                  <c:v>Excelente, calificación 10</c:v>
                </c:pt>
                <c:pt idx="1">
                  <c:v>Muy buena, calificación 9</c:v>
                </c:pt>
                <c:pt idx="2">
                  <c:v>Buena y regular, calificaciones de 8 y 7</c:v>
                </c:pt>
                <c:pt idx="3">
                  <c:v>Reprobatoria</c:v>
                </c:pt>
              </c:strCache>
            </c:strRef>
          </c:cat>
          <c:val>
            <c:numRef>
              <c:f>'Satisfacción y Calidad NAF'!$L$152:$L$155</c:f>
              <c:numCache>
                <c:formatCode>####.0</c:formatCode>
                <c:ptCount val="4"/>
                <c:pt idx="0">
                  <c:v>82.828282828282454</c:v>
                </c:pt>
                <c:pt idx="1">
                  <c:v>13.468013468013448</c:v>
                </c:pt>
                <c:pt idx="2">
                  <c:v>3.3670033670033672</c:v>
                </c:pt>
                <c:pt idx="3">
                  <c:v>0.33444816053511794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  <c:showLeaderLines val="1"/>
          </c:dLbls>
          <c:cat>
            <c:multiLvlStrRef>
              <c:f>'Satisfacción y Calidad NAF'!#¡REF!</c:f>
            </c:multiLvlStrRef>
          </c:cat>
          <c:val>
            <c:numRef>
              <c:f>'Satisfacción y Calidad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bar"/>
        <c:grouping val="stacked"/>
        <c:ser>
          <c:idx val="0"/>
          <c:order val="0"/>
          <c:tx>
            <c:strRef>
              <c:f>'Seccion IV'!$E$9</c:f>
              <c:strCache>
                <c:ptCount val="1"/>
                <c:pt idx="0">
                  <c:v>Muy de acuerdo </c:v>
                </c:pt>
              </c:strCache>
            </c:strRef>
          </c:tx>
          <c:spPr>
            <a:solidFill>
              <a:srgbClr val="009E4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'Seccion IV'!$D$10:$D$12</c:f>
              <c:strCache>
                <c:ptCount val="3"/>
                <c:pt idx="0">
                  <c:v>El cumplimiento de obligaciones fiscales es un deber de individuos y empresas. </c:v>
                </c:pt>
                <c:pt idx="1">
                  <c:v>Cuidar los recursos públicos es un deber de todos los que vivimos en México.</c:v>
                </c:pt>
                <c:pt idx="2">
                  <c:v>Solicitar factura es otra manera de cumplir con tus obligaciones tributarias. </c:v>
                </c:pt>
              </c:strCache>
            </c:strRef>
          </c:cat>
          <c:val>
            <c:numRef>
              <c:f>'Seccion IV'!$E$10:$E$12</c:f>
              <c:numCache>
                <c:formatCode>0%</c:formatCode>
                <c:ptCount val="3"/>
                <c:pt idx="0">
                  <c:v>0.34563758389261845</c:v>
                </c:pt>
                <c:pt idx="1">
                  <c:v>0.56756756756756577</c:v>
                </c:pt>
                <c:pt idx="2">
                  <c:v>0.32432432432432629</c:v>
                </c:pt>
              </c:numCache>
            </c:numRef>
          </c:val>
        </c:ser>
        <c:ser>
          <c:idx val="1"/>
          <c:order val="1"/>
          <c:tx>
            <c:strRef>
              <c:f>'Seccion IV'!$F$9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40%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'Seccion IV'!$D$10:$D$12</c:f>
              <c:strCache>
                <c:ptCount val="3"/>
                <c:pt idx="0">
                  <c:v>El cumplimiento de obligaciones fiscales es un deber de individuos y empresas. </c:v>
                </c:pt>
                <c:pt idx="1">
                  <c:v>Cuidar los recursos públicos es un deber de todos los que vivimos en México.</c:v>
                </c:pt>
                <c:pt idx="2">
                  <c:v>Solicitar factura es otra manera de cumplir con tus obligaciones tributarias. </c:v>
                </c:pt>
              </c:strCache>
            </c:strRef>
          </c:cat>
          <c:val>
            <c:numRef>
              <c:f>'Seccion IV'!$F$10:$F$12</c:f>
              <c:numCache>
                <c:formatCode>0%</c:formatCode>
                <c:ptCount val="3"/>
                <c:pt idx="0">
                  <c:v>0.60000000000000064</c:v>
                </c:pt>
                <c:pt idx="1">
                  <c:v>0.4</c:v>
                </c:pt>
                <c:pt idx="2">
                  <c:v>0.5878378378378375</c:v>
                </c:pt>
              </c:numCache>
            </c:numRef>
          </c:val>
        </c:ser>
        <c:ser>
          <c:idx val="2"/>
          <c:order val="2"/>
          <c:tx>
            <c:strRef>
              <c:f>'Seccion IV'!$G$9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E56E15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5.7233704292527832E-2"/>
                  <c:y val="-2.29885140695138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4515103338632803E-2"/>
                  <c:y val="-3.678162251122200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72337042925278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'Seccion IV'!$D$10:$D$11</c:f>
              <c:strCache>
                <c:ptCount val="2"/>
                <c:pt idx="0">
                  <c:v>El cumplimiento de obligaciones fiscales es un deber de individuos y empresas. </c:v>
                </c:pt>
                <c:pt idx="1">
                  <c:v>Cuidar los recursos públicos es un deber de todos los que vivimos en México.</c:v>
                </c:pt>
              </c:strCache>
            </c:strRef>
          </c:cat>
          <c:val>
            <c:numRef>
              <c:f>'Seccion IV'!$G$10:$G$12</c:f>
              <c:numCache>
                <c:formatCode>0%</c:formatCode>
                <c:ptCount val="3"/>
                <c:pt idx="0">
                  <c:v>5.0335570469798703E-2</c:v>
                </c:pt>
                <c:pt idx="1">
                  <c:v>2.7027027027027164E-2</c:v>
                </c:pt>
                <c:pt idx="2">
                  <c:v>9.4459459459459785E-2</c:v>
                </c:pt>
              </c:numCache>
            </c:numRef>
          </c:val>
        </c:ser>
        <c:shape val="box"/>
        <c:axId val="149849984"/>
        <c:axId val="149851520"/>
        <c:axId val="0"/>
      </c:bar3DChart>
      <c:catAx>
        <c:axId val="149849984"/>
        <c:scaling>
          <c:orientation val="minMax"/>
        </c:scaling>
        <c:axPos val="l"/>
        <c:tickLblPos val="nextTo"/>
        <c:crossAx val="149851520"/>
        <c:crosses val="autoZero"/>
        <c:auto val="1"/>
        <c:lblAlgn val="ctr"/>
        <c:lblOffset val="100"/>
      </c:catAx>
      <c:valAx>
        <c:axId val="149851520"/>
        <c:scaling>
          <c:orientation val="minMax"/>
        </c:scaling>
        <c:delete val="1"/>
        <c:axPos val="b"/>
        <c:numFmt formatCode="0%" sourceLinked="1"/>
        <c:tickLblPos val="none"/>
        <c:crossAx val="14984998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impuestos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son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pagos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orientados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beneficio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social</a:t>
            </a:r>
          </a:p>
        </c:rich>
      </c:tx>
      <c:layout>
        <c:manualLayout>
          <c:xMode val="edge"/>
          <c:yMode val="edge"/>
          <c:x val="0.11790523890935652"/>
          <c:y val="0"/>
        </c:manualLayout>
      </c:layout>
      <c:overlay val="1"/>
    </c:title>
    <c:view3D>
      <c:rotX val="60"/>
      <c:rotY val="122"/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4.7317118061887979E-2"/>
          <c:y val="0.2373845349199688"/>
          <c:w val="0.79956688900125505"/>
          <c:h val="0.76053474114912867"/>
        </c:manualLayout>
      </c:layout>
      <c:pie3DChart>
        <c:varyColors val="1"/>
        <c:ser>
          <c:idx val="0"/>
          <c:order val="0"/>
          <c:tx>
            <c:strRef>
              <c:f>'Seccion IV'!$D$6</c:f>
              <c:strCache>
                <c:ptCount val="1"/>
                <c:pt idx="0">
                  <c:v>Los impuestos son pagos orientados al beneficio social. 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matte">
              <a:bevelT/>
              <a:bevelB w="114300" prst="artDeco"/>
            </a:sp3d>
          </c:spPr>
          <c:explosion val="4"/>
          <c:dPt>
            <c:idx val="0"/>
            <c:spPr>
              <a:solidFill>
                <a:srgbClr val="009E47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14300" prst="artDeco"/>
              </a:sp3d>
            </c:spPr>
          </c:dPt>
          <c:dPt>
            <c:idx val="2"/>
            <c:spPr>
              <a:solidFill>
                <a:srgbClr val="F0EA00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14300" prst="artDeco"/>
              </a:sp3d>
            </c:spPr>
          </c:dPt>
          <c:dPt>
            <c:idx val="3"/>
            <c:spPr>
              <a:solidFill>
                <a:srgbClr val="E56E15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14300" prst="artDeco"/>
              </a:sp3d>
            </c:spPr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atte">
                <a:bevelT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-0.11036971095162702"/>
                  <c:y val="-0.17173135940069545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.21202838177337999"/>
                  <c:y val="6.5841318969108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De acuerdo  58%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layout>
                <c:manualLayout>
                  <c:x val="1.400611620795107E-2"/>
                  <c:y val="-5.6861687627597834E-3"/>
                </c:manualLayout>
              </c:layout>
              <c:showVal val="1"/>
              <c:showCatName val="1"/>
              <c:separator> </c:separator>
            </c:dLbl>
            <c:dLbl>
              <c:idx val="3"/>
              <c:layout>
                <c:manualLayout>
                  <c:x val="2.5329287967444436E-2"/>
                  <c:y val="9.2277453030896558E-2"/>
                </c:manualLayout>
              </c:layout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3.0349875990271892E-3"/>
                  <c:y val="0.12147505062683171"/>
                </c:manualLayout>
              </c:layout>
              <c:showVal val="1"/>
              <c:showCatName val="1"/>
              <c:separator> </c:separator>
            </c:dLbl>
            <c:txPr>
              <a:bodyPr anchor="t" anchorCtr="0"/>
              <a:lstStyle/>
              <a:p>
                <a:pPr>
                  <a:defRPr b="1"/>
                </a:pPr>
                <a:endParaRPr lang="es-MX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'Seccion IV'!$E$3:$I$3</c:f>
              <c:strCache>
                <c:ptCount val="5"/>
                <c:pt idx="0">
                  <c:v>Muy de acuerdo </c:v>
                </c:pt>
                <c:pt idx="1">
                  <c:v>De acuerdo </c:v>
                </c:pt>
                <c:pt idx="2">
                  <c:v>Indiferente </c:v>
                </c:pt>
                <c:pt idx="3">
                  <c:v>En desacuerdo </c:v>
                </c:pt>
                <c:pt idx="4">
                  <c:v>Muy en desacuerdo </c:v>
                </c:pt>
              </c:strCache>
            </c:strRef>
          </c:cat>
          <c:val>
            <c:numRef>
              <c:f>'Seccion IV'!$E$6:$I$6</c:f>
              <c:numCache>
                <c:formatCode>0%</c:formatCode>
                <c:ptCount val="5"/>
                <c:pt idx="0">
                  <c:v>0.17064846416382312</c:v>
                </c:pt>
                <c:pt idx="1">
                  <c:v>0.57679180887372283</c:v>
                </c:pt>
                <c:pt idx="2">
                  <c:v>8.0000000000000043E-2</c:v>
                </c:pt>
                <c:pt idx="3">
                  <c:v>0.13651877133105803</c:v>
                </c:pt>
                <c:pt idx="4">
                  <c:v>3.0716723549487988E-2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 algn="ctr">
              <a:defRPr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¿Cómo calificaría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1.9167104111986178E-3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2.6111111111111206E-2"/>
          <c:y val="0.36051661703132382"/>
          <c:w val="0.93888888888889122"/>
          <c:h val="0.33547410212898054"/>
        </c:manualLayout>
      </c:layout>
      <c:lineChart>
        <c:grouping val="standard"/>
        <c:ser>
          <c:idx val="0"/>
          <c:order val="0"/>
          <c:spPr>
            <a:ln>
              <a:solidFill>
                <a:srgbClr val="57CDB9"/>
              </a:solidFill>
            </a:ln>
          </c:spPr>
          <c:marker>
            <c:spPr>
              <a:solidFill>
                <a:srgbClr val="57CDB9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t"/>
            <c:showVal val="1"/>
          </c:dLbls>
          <c:cat>
            <c:strRef>
              <c:f>'Seccion IV'!$A$40:$A$43</c:f>
              <c:strCache>
                <c:ptCount val="4"/>
                <c:pt idx="0">
                  <c:v>Estar inscrito al RFC </c:v>
                </c:pt>
                <c:pt idx="1">
                  <c:v>Pagar impuestos </c:v>
                </c:pt>
                <c:pt idx="2">
                  <c:v>Solicitar factura  </c:v>
                </c:pt>
                <c:pt idx="3">
                  <c:v>Emitir factura </c:v>
                </c:pt>
              </c:strCache>
            </c:strRef>
          </c:cat>
          <c:val>
            <c:numRef>
              <c:f>'Seccion IV'!$C$40:$C$43</c:f>
              <c:numCache>
                <c:formatCode>####.00</c:formatCode>
                <c:ptCount val="4"/>
                <c:pt idx="0">
                  <c:v>9.3523489932885848</c:v>
                </c:pt>
                <c:pt idx="1">
                  <c:v>8.7290969899665605</c:v>
                </c:pt>
                <c:pt idx="2">
                  <c:v>9.1380471380471349</c:v>
                </c:pt>
                <c:pt idx="3">
                  <c:v>9.0213523131672648</c:v>
                </c:pt>
              </c:numCache>
            </c:numRef>
          </c:val>
        </c:ser>
        <c:marker val="1"/>
        <c:axId val="149819776"/>
        <c:axId val="149901696"/>
      </c:lineChart>
      <c:catAx>
        <c:axId val="149819776"/>
        <c:scaling>
          <c:orientation val="minMax"/>
        </c:scaling>
        <c:axPos val="b"/>
        <c:tickLblPos val="nextTo"/>
        <c:crossAx val="149901696"/>
        <c:crosses val="autoZero"/>
        <c:auto val="1"/>
        <c:lblAlgn val="ctr"/>
        <c:lblOffset val="100"/>
      </c:catAx>
      <c:valAx>
        <c:axId val="149901696"/>
        <c:scaling>
          <c:orientation val="minMax"/>
        </c:scaling>
        <c:delete val="1"/>
        <c:axPos val="l"/>
        <c:numFmt formatCode="####.00" sourceLinked="1"/>
        <c:tickLblPos val="none"/>
        <c:crossAx val="149819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60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¿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cree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algunas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personas no pagan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impuestos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</c:rich>
      </c:tx>
      <c:layout>
        <c:manualLayout>
          <c:xMode val="edge"/>
          <c:yMode val="edge"/>
          <c:x val="0.13917515215277634"/>
          <c:y val="3.9163219800450601E-2"/>
        </c:manualLayout>
      </c:layout>
      <c:overlay val="1"/>
    </c:title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37050301320801432"/>
          <c:y val="0.1932817192895471"/>
          <c:w val="0.610098145362448"/>
          <c:h val="0.77450466082886082"/>
        </c:manualLayout>
      </c:layout>
      <c:bar3DChart>
        <c:barDir val="bar"/>
        <c:grouping val="stacked"/>
        <c:ser>
          <c:idx val="0"/>
          <c:order val="0"/>
          <c:tx>
            <c:strRef>
              <c:f>'Seccion IV'!$D$54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24%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22%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13%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13%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8%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'Seccion IV'!$B$55:$B$61</c:f>
              <c:strCache>
                <c:ptCount val="7"/>
                <c:pt idx="0">
                  <c:v>Tienen la posibilidad de evadir</c:v>
                </c:pt>
                <c:pt idx="1">
                  <c:v>No saben cómo hacerlo</c:v>
                </c:pt>
                <c:pt idx="2">
                  <c:v>Los impuestos son muchos y muy altos</c:v>
                </c:pt>
                <c:pt idx="3">
                  <c:v>Falta de honradez</c:v>
                </c:pt>
                <c:pt idx="4">
                  <c:v>No saben en que se gastan</c:v>
                </c:pt>
                <c:pt idx="5">
                  <c:v>Los servicios públicos son de mala calidad</c:v>
                </c:pt>
                <c:pt idx="6">
                  <c:v>Otro</c:v>
                </c:pt>
              </c:strCache>
            </c:strRef>
          </c:cat>
          <c:val>
            <c:numRef>
              <c:f>'Seccion IV'!$D$55:$D$61</c:f>
              <c:numCache>
                <c:formatCode>0%</c:formatCode>
                <c:ptCount val="7"/>
                <c:pt idx="0">
                  <c:v>0.24151696606786513</c:v>
                </c:pt>
                <c:pt idx="1">
                  <c:v>0.21556886227544941</c:v>
                </c:pt>
                <c:pt idx="2">
                  <c:v>0.16167664670658624</c:v>
                </c:pt>
                <c:pt idx="3">
                  <c:v>0.12574850299401197</c:v>
                </c:pt>
                <c:pt idx="4">
                  <c:v>0.12574850299401197</c:v>
                </c:pt>
                <c:pt idx="5">
                  <c:v>7.5848303393213565E-2</c:v>
                </c:pt>
                <c:pt idx="6">
                  <c:v>5.3892215568862284E-2</c:v>
                </c:pt>
              </c:numCache>
            </c:numRef>
          </c:val>
        </c:ser>
        <c:gapWidth val="65"/>
        <c:shape val="box"/>
        <c:axId val="149943040"/>
        <c:axId val="149944576"/>
        <c:axId val="0"/>
      </c:bar3DChart>
      <c:catAx>
        <c:axId val="149943040"/>
        <c:scaling>
          <c:orientation val="maxMin"/>
        </c:scaling>
        <c:axPos val="l"/>
        <c:tickLblPos val="nextTo"/>
        <c:crossAx val="149944576"/>
        <c:crosses val="autoZero"/>
        <c:auto val="1"/>
        <c:lblAlgn val="ctr"/>
        <c:lblOffset val="100"/>
      </c:catAx>
      <c:valAx>
        <c:axId val="149944576"/>
        <c:scaling>
          <c:orientation val="minMax"/>
        </c:scaling>
        <c:delete val="1"/>
        <c:axPos val="t"/>
        <c:numFmt formatCode="0%" sourceLinked="1"/>
        <c:tickLblPos val="none"/>
        <c:crossAx val="149943040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¿Cuántos años cumplidos tiene usted? </a:t>
            </a:r>
          </a:p>
        </c:rich>
      </c:tx>
      <c:layout>
        <c:manualLayout>
          <c:xMode val="edge"/>
          <c:yMode val="edge"/>
          <c:x val="0.10845068921510052"/>
          <c:y val="1.927499873270308E-2"/>
        </c:manualLayout>
      </c:layout>
    </c:title>
    <c:view3D>
      <c:rotX val="30"/>
      <c:rotY val="155"/>
      <c:perspective val="30"/>
    </c:view3D>
    <c:plotArea>
      <c:layout>
        <c:manualLayout>
          <c:layoutTarget val="inner"/>
          <c:xMode val="edge"/>
          <c:yMode val="edge"/>
          <c:x val="4.6425923100744372E-2"/>
          <c:y val="0.22921606858624333"/>
          <c:w val="0.79538292360506158"/>
          <c:h val="0.60498152652354098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/>
          </c:spPr>
          <c:dPt>
            <c:idx val="0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2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0.12310339192743799"/>
                  <c:y val="-0.255495725797171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Entre 18 y 25 
20%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2048472351193971"/>
                  <c:y val="4.8095818243395975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Entre 26 y 40 
35%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3801781629412491"/>
                  <c:y val="3.623525732824967E-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Entre 41 y 65 
41%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7.9191124882243988E-2"/>
                  <c:y val="-1.70098867164724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Mayor de 65 
4%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13889528473019683"/>
                  <c:y val="9.3546723202280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Menor de 18 
0%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'Conocimiento NAF'!$C$42:$C$46</c:f>
              <c:strCache>
                <c:ptCount val="5"/>
                <c:pt idx="0">
                  <c:v>Entre 18 y 25 </c:v>
                </c:pt>
                <c:pt idx="1">
                  <c:v>Entre 26 y 40 </c:v>
                </c:pt>
                <c:pt idx="2">
                  <c:v>Entre 41 y 65 </c:v>
                </c:pt>
                <c:pt idx="3">
                  <c:v>Mayor de 65 </c:v>
                </c:pt>
                <c:pt idx="4">
                  <c:v>Menor de 18 </c:v>
                </c:pt>
              </c:strCache>
            </c:strRef>
          </c:cat>
          <c:val>
            <c:numRef>
              <c:f>'Conocimiento NAF'!$F$42:$F$46</c:f>
              <c:numCache>
                <c:formatCode>####.0</c:formatCode>
                <c:ptCount val="5"/>
                <c:pt idx="0">
                  <c:v>19.865319865319766</c:v>
                </c:pt>
                <c:pt idx="1">
                  <c:v>35.353535353535356</c:v>
                </c:pt>
                <c:pt idx="2">
                  <c:v>40.404040404040174</c:v>
                </c:pt>
                <c:pt idx="3">
                  <c:v>4.0404040404040407</c:v>
                </c:pt>
                <c:pt idx="4">
                  <c:v>0.33670033670033672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'Conocimiento NAF'!$C$42:$C$46</c:f>
              <c:strCache>
                <c:ptCount val="5"/>
                <c:pt idx="0">
                  <c:v>Entre 18 y 25 </c:v>
                </c:pt>
                <c:pt idx="1">
                  <c:v>Entre 26 y 40 </c:v>
                </c:pt>
                <c:pt idx="2">
                  <c:v>Entre 41 y 65 </c:v>
                </c:pt>
                <c:pt idx="3">
                  <c:v>Mayor de 65 </c:v>
                </c:pt>
                <c:pt idx="4">
                  <c:v>Menor de 18 </c:v>
                </c:pt>
              </c:strCache>
            </c:strRef>
          </c:cat>
          <c:val>
            <c:numRef>
              <c:f>'Conocimiento NAF'!#¡REF!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tx>
        <c:rich>
          <a:bodyPr/>
          <a:lstStyle/>
          <a:p>
            <a:pPr>
              <a:defRPr sz="1800"/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¿Cuál es tu último grado de estudios?</a:t>
            </a:r>
          </a:p>
        </c:rich>
      </c:tx>
      <c:layout>
        <c:manualLayout>
          <c:xMode val="edge"/>
          <c:yMode val="edge"/>
          <c:x val="8.8198799156127564E-2"/>
          <c:y val="1.9728963175641438E-3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141670740941066"/>
          <c:y val="0.15939326907184248"/>
          <c:w val="0.65858329259059456"/>
          <c:h val="0.83194348250135064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5.8412197225679523E-2"/>
                  <c:y val="3.184395559097136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13%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24%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45%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14%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8266313939829611E-3"/>
                  <c:y val="3.096162386916460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NAF'!$C$53:$C$58</c:f>
              <c:strCache>
                <c:ptCount val="6"/>
                <c:pt idx="0">
                  <c:v>Ninguno</c:v>
                </c:pt>
                <c:pt idx="1">
                  <c:v>Pimaria </c:v>
                </c:pt>
                <c:pt idx="2">
                  <c:v>Secundaria </c:v>
                </c:pt>
                <c:pt idx="3">
                  <c:v>Preparatoria y/o carrera tecnica o comercial </c:v>
                </c:pt>
                <c:pt idx="4">
                  <c:v>Profesional</c:v>
                </c:pt>
                <c:pt idx="5">
                  <c:v>Postgrado </c:v>
                </c:pt>
              </c:strCache>
            </c:strRef>
          </c:cat>
          <c:val>
            <c:numRef>
              <c:f>'Conocimiento NAF'!$G$53:$G$58</c:f>
              <c:numCache>
                <c:formatCode>0%</c:formatCode>
                <c:ptCount val="6"/>
                <c:pt idx="0">
                  <c:v>1.0067114093959731E-2</c:v>
                </c:pt>
                <c:pt idx="1">
                  <c:v>3.3557046979865786E-2</c:v>
                </c:pt>
                <c:pt idx="2">
                  <c:v>0.12751677852348992</c:v>
                </c:pt>
                <c:pt idx="3">
                  <c:v>0.23825503355704775</c:v>
                </c:pt>
                <c:pt idx="4">
                  <c:v>0.44966442953020136</c:v>
                </c:pt>
                <c:pt idx="5">
                  <c:v>0.14093959731543679</c:v>
                </c:pt>
              </c:numCache>
            </c:numRef>
          </c:val>
        </c:ser>
        <c:shape val="box"/>
        <c:axId val="150066304"/>
        <c:axId val="150067840"/>
        <c:axId val="0"/>
      </c:bar3DChart>
      <c:catAx>
        <c:axId val="150066304"/>
        <c:scaling>
          <c:orientation val="maxMin"/>
        </c:scaling>
        <c:axPos val="l"/>
        <c:tickLblPos val="nextTo"/>
        <c:txPr>
          <a:bodyPr anchor="ctr" anchorCtr="0"/>
          <a:lstStyle/>
          <a:p>
            <a:pPr>
              <a:defRPr sz="1000"/>
            </a:pPr>
            <a:endParaRPr lang="es-MX"/>
          </a:p>
        </c:txPr>
        <c:crossAx val="150067840"/>
        <c:crosses val="autoZero"/>
        <c:auto val="1"/>
        <c:lblAlgn val="ctr"/>
        <c:lblOffset val="100"/>
      </c:catAx>
      <c:valAx>
        <c:axId val="150067840"/>
        <c:scaling>
          <c:orientation val="minMax"/>
        </c:scaling>
        <c:delete val="1"/>
        <c:axPos val="t"/>
        <c:numFmt formatCode="0%" sourceLinked="1"/>
        <c:tickLblPos val="none"/>
        <c:crossAx val="150066304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¿Cómo se enteró de la ubicación del NAF?</a:t>
            </a:r>
          </a:p>
        </c:rich>
      </c:tx>
      <c:layout>
        <c:manualLayout>
          <c:xMode val="edge"/>
          <c:yMode val="edge"/>
          <c:x val="0.10845068921510052"/>
          <c:y val="1.927499873270308E-2"/>
        </c:manualLayout>
      </c:layout>
    </c:title>
    <c:view3D>
      <c:rotX val="30"/>
      <c:rotY val="138"/>
      <c:perspective val="30"/>
    </c:view3D>
    <c:plotArea>
      <c:layout>
        <c:manualLayout>
          <c:layoutTarget val="inner"/>
          <c:xMode val="edge"/>
          <c:yMode val="edge"/>
          <c:x val="4.6425923100744372E-2"/>
          <c:y val="0.19685961351148384"/>
          <c:w val="0.79538292360506158"/>
          <c:h val="0.6049815265235412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softEdge"/>
          </c:spPr>
          <c:dPt>
            <c:idx val="0"/>
            <c:spPr>
              <a:solidFill>
                <a:srgbClr val="57CDB9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2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0.20578516324441534"/>
                  <c:y val="-0.20484159026863852"/>
                </c:manualLayout>
              </c:layout>
              <c:tx>
                <c:rich>
                  <a:bodyPr/>
                  <a:lstStyle/>
                  <a:p>
                    <a:r>
                      <a:rPr lang="es-MX" dirty="0">
                        <a:latin typeface="Arial" pitchFamily="34" charset="0"/>
                        <a:cs typeface="Arial" pitchFamily="34" charset="0"/>
                      </a:rPr>
                      <a:t>De boca en boca
56%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8189425457174943"/>
                  <c:y val="0.1107792970637877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Por la ALSC
29%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9.9673851878970504E-4"/>
                  <c:y val="-0.1691496211698750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Medio de comunicación
8%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2.0214716530647845E-3"/>
                  <c:y val="-3.373320544563659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Coincidencia y otros
7%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'Conocimiento NAF'!$J$221:$J$224</c:f>
              <c:strCache>
                <c:ptCount val="4"/>
                <c:pt idx="0">
                  <c:v>De boca en boca</c:v>
                </c:pt>
                <c:pt idx="1">
                  <c:v>Por la ALSC</c:v>
                </c:pt>
                <c:pt idx="2">
                  <c:v>Medio de comunicación</c:v>
                </c:pt>
                <c:pt idx="3">
                  <c:v>Coincidencia y otros</c:v>
                </c:pt>
              </c:strCache>
            </c:strRef>
          </c:cat>
          <c:val>
            <c:numRef>
              <c:f>'Conocimiento NAF'!$K$221:$K$224</c:f>
              <c:numCache>
                <c:formatCode>0%</c:formatCode>
                <c:ptCount val="4"/>
                <c:pt idx="0">
                  <c:v>0.55844155844155863</c:v>
                </c:pt>
                <c:pt idx="1">
                  <c:v>0.29000000000000031</c:v>
                </c:pt>
                <c:pt idx="2">
                  <c:v>8.1168831168831168E-2</c:v>
                </c:pt>
                <c:pt idx="3">
                  <c:v>7.0000000000000021E-2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'Conocimiento NAF'!$C$10:$C$11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'Conocimiento NAF'!$B$8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5662879471724168"/>
          <c:y val="3.4409655796640616E-4"/>
          <c:w val="0.64337120528276071"/>
          <c:h val="0.99099241318820985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Pt>
            <c:idx val="2"/>
            <c:spPr>
              <a:solidFill>
                <a:srgbClr val="CE56B7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spPr>
              <a:solidFill>
                <a:srgbClr val="CE56B7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spPr>
              <a:solidFill>
                <a:srgbClr val="78B832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5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6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34%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22%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8%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5.0366496966117961E-4"/>
                  <c:y val="-2.776796387623841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NAF'!$C$213:$C$219</c:f>
              <c:strCache>
                <c:ptCount val="7"/>
                <c:pt idx="0">
                  <c:v>Me lo dijo un amigo, vecino, familiar, etc.</c:v>
                </c:pt>
                <c:pt idx="1">
                  <c:v>Me lo dijo alguien de la Universidad</c:v>
                </c:pt>
                <c:pt idx="2">
                  <c:v>Me informaron en una oficina del Servicio de Administración Tributaria.</c:v>
                </c:pt>
                <c:pt idx="3">
                  <c:v>Lo consulté en la página de internet del Servicio de Administración Tributaria.</c:v>
                </c:pt>
                <c:pt idx="4">
                  <c:v>A través de un medio de comunicación</c:v>
                </c:pt>
                <c:pt idx="5">
                  <c:v>Coincidencia, pasaba por aquí </c:v>
                </c:pt>
                <c:pt idx="6">
                  <c:v>Otro</c:v>
                </c:pt>
              </c:strCache>
            </c:strRef>
          </c:cat>
          <c:val>
            <c:numRef>
              <c:f>'Conocimiento NAF'!$D$213:$D$219</c:f>
              <c:numCache>
                <c:formatCode>0%</c:formatCode>
                <c:ptCount val="7"/>
                <c:pt idx="0">
                  <c:v>0.34090909090909088</c:v>
                </c:pt>
                <c:pt idx="1">
                  <c:v>0.21753246753246919</c:v>
                </c:pt>
                <c:pt idx="2">
                  <c:v>0.26298701298701332</c:v>
                </c:pt>
                <c:pt idx="3">
                  <c:v>3.2467532467532485E-2</c:v>
                </c:pt>
                <c:pt idx="4">
                  <c:v>8.1168831168831168E-2</c:v>
                </c:pt>
                <c:pt idx="5">
                  <c:v>4.8701298701298704E-2</c:v>
                </c:pt>
                <c:pt idx="6">
                  <c:v>1.6233766233766243E-2</c:v>
                </c:pt>
              </c:numCache>
            </c:numRef>
          </c:val>
        </c:ser>
        <c:gapWidth val="60"/>
        <c:shape val="box"/>
        <c:axId val="148370944"/>
        <c:axId val="148372480"/>
        <c:axId val="0"/>
      </c:bar3DChart>
      <c:catAx>
        <c:axId val="148370944"/>
        <c:scaling>
          <c:orientation val="maxMin"/>
        </c:scaling>
        <c:axPos val="l"/>
        <c:tickLblPos val="nextTo"/>
        <c:txPr>
          <a:bodyPr anchor="ctr" anchorCtr="0"/>
          <a:lstStyle/>
          <a:p>
            <a:pPr>
              <a:defRPr sz="1000"/>
            </a:pPr>
            <a:endParaRPr lang="es-MX"/>
          </a:p>
        </c:txPr>
        <c:crossAx val="148372480"/>
        <c:crosses val="autoZero"/>
        <c:auto val="1"/>
        <c:lblAlgn val="ctr"/>
        <c:lblOffset val="100"/>
      </c:catAx>
      <c:valAx>
        <c:axId val="148372480"/>
        <c:scaling>
          <c:orientation val="minMax"/>
        </c:scaling>
        <c:delete val="1"/>
        <c:axPos val="t"/>
        <c:numFmt formatCode="0%" sourceLinked="1"/>
        <c:tickLblPos val="none"/>
        <c:crossAx val="148370944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Preferencia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NAF vs. ALSC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3.9540226155116862E-2"/>
          <c:y val="3.3249397603636504E-3"/>
        </c:manualLayout>
      </c:layout>
      <c:overlay val="1"/>
    </c:title>
    <c:view3D>
      <c:rAngAx val="1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0.45585063647635055"/>
          <c:y val="0.21437682594114102"/>
          <c:w val="0.54414936352364962"/>
          <c:h val="0.67575767695031053"/>
        </c:manualLayout>
      </c:layout>
      <c:bar3DChart>
        <c:barDir val="bar"/>
        <c:grouping val="percentStacked"/>
        <c:ser>
          <c:idx val="0"/>
          <c:order val="0"/>
          <c:tx>
            <c:strRef>
              <c:f>'Conocimiento NAF'!$C$78</c:f>
              <c:strCache>
                <c:ptCount val="1"/>
                <c:pt idx="0">
                  <c:v>Si %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70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NAF'!$B$79:$B$84</c:f>
              <c:strCache>
                <c:ptCount val="6"/>
                <c:pt idx="0">
                  <c:v>La oficina del Servicio de Admón. Tributaria está más alejada de su trabajo, escuela o residencia</c:v>
                </c:pt>
                <c:pt idx="1">
                  <c:v>Prefiere la atención de un estudiante sobre la de un servidor público </c:v>
                </c:pt>
                <c:pt idx="2">
                  <c:v>Se le complica o no sabe usar internet</c:v>
                </c:pt>
                <c:pt idx="3">
                  <c:v>Desconoce cómo utilizar las aplicaciones digitales del SAT (Página web, Mis cuentas, Factura fácil) </c:v>
                </c:pt>
                <c:pt idx="4">
                  <c:v>Así evita pagar los servicios de un contador </c:v>
                </c:pt>
                <c:pt idx="5">
                  <c:v>Requiere asesoría para realizar movimientos ante el SAT </c:v>
                </c:pt>
              </c:strCache>
            </c:strRef>
          </c:cat>
          <c:val>
            <c:numRef>
              <c:f>'Conocimiento NAF'!$C$79:$C$80</c:f>
              <c:numCache>
                <c:formatCode>####</c:formatCode>
                <c:ptCount val="2"/>
                <c:pt idx="0">
                  <c:v>70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'Conocimiento NAF'!$D$78</c:f>
              <c:strCache>
                <c:ptCount val="1"/>
                <c:pt idx="0">
                  <c:v>No %</c:v>
                </c:pt>
              </c:strCache>
            </c:strRef>
          </c:tx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NAF'!$B$69:$B$74</c:f>
              <c:strCache>
                <c:ptCount val="6"/>
                <c:pt idx="0">
                  <c:v> Los asesores son estudiantes universitarios que están prestando su servicio social</c:v>
                </c:pt>
                <c:pt idx="1">
                  <c:v> Los asesores realizan su labor de forma  no remunerada</c:v>
                </c:pt>
                <c:pt idx="2">
                  <c:v>Los asesores han recibido capacitación  técnica por el Servicio de Admón. Tributaria</c:v>
                </c:pt>
                <c:pt idx="3">
                  <c:v>Los servicios brindados son gratuitos</c:v>
                </c:pt>
                <c:pt idx="4">
                  <c:v>NAF operan durante todo  el año escolar</c:v>
                </c:pt>
                <c:pt idx="5">
                  <c:v>Los NAF tienen presencia a nivel nacional</c:v>
                </c:pt>
              </c:strCache>
            </c:strRef>
          </c:cat>
          <c:val>
            <c:numRef>
              <c:f>'Conocimiento NAF'!$D$79:$D$80</c:f>
              <c:numCache>
                <c:formatCode>####</c:formatCode>
                <c:ptCount val="2"/>
                <c:pt idx="0">
                  <c:v>30</c:v>
                </c:pt>
                <c:pt idx="1">
                  <c:v>54</c:v>
                </c:pt>
              </c:numCache>
            </c:numRef>
          </c:val>
        </c:ser>
        <c:gapWidth val="100"/>
        <c:shape val="box"/>
        <c:axId val="148413824"/>
        <c:axId val="148448384"/>
        <c:axId val="0"/>
      </c:bar3DChart>
      <c:catAx>
        <c:axId val="148413824"/>
        <c:scaling>
          <c:orientation val="maxMin"/>
        </c:scaling>
        <c:axPos val="l"/>
        <c:tickLblPos val="nextTo"/>
        <c:crossAx val="148448384"/>
        <c:crosses val="autoZero"/>
        <c:auto val="1"/>
        <c:lblAlgn val="ctr"/>
        <c:lblOffset val="100"/>
      </c:catAx>
      <c:valAx>
        <c:axId val="148448384"/>
        <c:scaling>
          <c:orientation val="minMax"/>
        </c:scaling>
        <c:delete val="1"/>
        <c:axPos val="t"/>
        <c:numFmt formatCode="0%" sourceLinked="1"/>
        <c:tickLblPos val="none"/>
        <c:crossAx val="14841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20979274142453"/>
          <c:y val="0.92363744284614602"/>
          <c:w val="0.32703924940416934"/>
          <c:h val="7.61640837298164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/>
              <a:t>Desconocimiento tecnológico y/o</a:t>
            </a:r>
            <a:r>
              <a:rPr lang="en-US" baseline="0"/>
              <a:t> fiscal</a:t>
            </a:r>
            <a:endParaRPr lang="en-US"/>
          </a:p>
        </c:rich>
      </c:tx>
      <c:layout>
        <c:manualLayout>
          <c:xMode val="edge"/>
          <c:yMode val="edge"/>
          <c:x val="4.0115540235992043E-2"/>
          <c:y val="3.3250089755755352E-3"/>
        </c:manualLayout>
      </c:layout>
      <c:overlay val="1"/>
    </c:title>
    <c:view3D>
      <c:rAngAx val="1"/>
    </c:view3D>
    <c:floor>
      <c:spPr>
        <a:solidFill>
          <a:sysClr val="window" lastClr="FFFFFF">
            <a:lumMod val="95000"/>
          </a:sysClr>
        </a:solidFill>
      </c:spPr>
    </c:floor>
    <c:plotArea>
      <c:layout>
        <c:manualLayout>
          <c:layoutTarget val="inner"/>
          <c:xMode val="edge"/>
          <c:yMode val="edge"/>
          <c:x val="0.45598100791245955"/>
          <c:y val="0.11114799111649457"/>
          <c:w val="0.54307634640714597"/>
          <c:h val="0.84895215021199277"/>
        </c:manualLayout>
      </c:layout>
      <c:bar3DChart>
        <c:barDir val="bar"/>
        <c:grouping val="percentStacked"/>
        <c:ser>
          <c:idx val="0"/>
          <c:order val="0"/>
          <c:tx>
            <c:strRef>
              <c:f>'Conocimiento NAF'!$C$78</c:f>
              <c:strCache>
                <c:ptCount val="1"/>
                <c:pt idx="0">
                  <c:v>Si %</c:v>
                </c:pt>
              </c:strCache>
            </c:strRef>
          </c:tx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22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60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52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70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NAF'!$B$81:$B$84</c:f>
              <c:strCache>
                <c:ptCount val="4"/>
                <c:pt idx="0">
                  <c:v>Se le complica o no sabe usar internet</c:v>
                </c:pt>
                <c:pt idx="1">
                  <c:v>Desconoce cómo utilizar las aplicaciones digitales del SAT (Página web, Mis cuentas, Factura fácil) </c:v>
                </c:pt>
                <c:pt idx="2">
                  <c:v>Así evita pagar los servicios de un contador </c:v>
                </c:pt>
                <c:pt idx="3">
                  <c:v>Requiere asesoría para realizar movimientos ante el SAT </c:v>
                </c:pt>
              </c:strCache>
            </c:strRef>
          </c:cat>
          <c:val>
            <c:numRef>
              <c:f>'Conocimiento NAF'!$C$81:$C$84</c:f>
              <c:numCache>
                <c:formatCode>####</c:formatCode>
                <c:ptCount val="4"/>
                <c:pt idx="0">
                  <c:v>22</c:v>
                </c:pt>
                <c:pt idx="1">
                  <c:v>60</c:v>
                </c:pt>
                <c:pt idx="2">
                  <c:v>52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'Conocimiento NAF'!$D$78</c:f>
              <c:strCache>
                <c:ptCount val="1"/>
                <c:pt idx="0">
                  <c:v>No %</c:v>
                </c:pt>
              </c:strCache>
            </c:strRef>
          </c:tx>
          <c:spPr>
            <a:solidFill>
              <a:srgbClr val="CE56B7"/>
            </a:solidFill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78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40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48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NAF'!$B$69:$B$74</c:f>
              <c:strCache>
                <c:ptCount val="6"/>
                <c:pt idx="0">
                  <c:v> Los asesores son estudiantes universitarios que están prestando su servicio social</c:v>
                </c:pt>
                <c:pt idx="1">
                  <c:v> Los asesores realizan su labor de forma  no remunerada</c:v>
                </c:pt>
                <c:pt idx="2">
                  <c:v>Los asesores han recibido capacitación  técnica por el Servicio de Admón. Tributaria</c:v>
                </c:pt>
                <c:pt idx="3">
                  <c:v>Los servicios brindados son gratuitos</c:v>
                </c:pt>
                <c:pt idx="4">
                  <c:v>NAF operan durante todo  el año escolar</c:v>
                </c:pt>
                <c:pt idx="5">
                  <c:v>Los NAF tienen presencia a nivel nacional</c:v>
                </c:pt>
              </c:strCache>
            </c:strRef>
          </c:cat>
          <c:val>
            <c:numRef>
              <c:f>'Conocimiento NAF'!$D$81:$D$84</c:f>
              <c:numCache>
                <c:formatCode>####</c:formatCode>
                <c:ptCount val="4"/>
                <c:pt idx="0">
                  <c:v>78</c:v>
                </c:pt>
                <c:pt idx="1">
                  <c:v>40</c:v>
                </c:pt>
                <c:pt idx="2">
                  <c:v>48</c:v>
                </c:pt>
                <c:pt idx="3">
                  <c:v>30</c:v>
                </c:pt>
              </c:numCache>
            </c:numRef>
          </c:val>
        </c:ser>
        <c:gapWidth val="88"/>
        <c:shape val="box"/>
        <c:axId val="148490880"/>
        <c:axId val="148492672"/>
        <c:axId val="0"/>
      </c:bar3DChart>
      <c:catAx>
        <c:axId val="148490880"/>
        <c:scaling>
          <c:orientation val="maxMin"/>
        </c:scaling>
        <c:axPos val="l"/>
        <c:tickLblPos val="nextTo"/>
        <c:crossAx val="148492672"/>
        <c:crosses val="autoZero"/>
        <c:auto val="1"/>
        <c:lblAlgn val="ctr"/>
        <c:lblOffset val="100"/>
      </c:catAx>
      <c:valAx>
        <c:axId val="148492672"/>
        <c:scaling>
          <c:orientation val="minMax"/>
        </c:scaling>
        <c:delete val="1"/>
        <c:axPos val="t"/>
        <c:numFmt formatCode="0%" sourceLinked="1"/>
        <c:tickLblPos val="none"/>
        <c:crossAx val="14849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20979274142453"/>
          <c:y val="0.92363744284614602"/>
          <c:w val="0.32703924940416934"/>
          <c:h val="7.6164083729816492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¿Qué le parece el horario que brinda este Núcleo de Apoyo Fiscal?</a:t>
            </a:r>
          </a:p>
        </c:rich>
      </c:tx>
      <c:layout>
        <c:manualLayout>
          <c:xMode val="edge"/>
          <c:yMode val="edge"/>
          <c:x val="0.10845068921510052"/>
          <c:y val="1.927499873270308E-2"/>
        </c:manualLayout>
      </c:layout>
    </c:title>
    <c:view3D>
      <c:rotX val="30"/>
      <c:rotY val="188"/>
      <c:perspective val="30"/>
    </c:view3D>
    <c:plotArea>
      <c:layout>
        <c:manualLayout>
          <c:layoutTarget val="inner"/>
          <c:xMode val="edge"/>
          <c:yMode val="edge"/>
          <c:x val="0.10705924825331671"/>
          <c:y val="0.25351679092890794"/>
          <c:w val="0.79538292360506158"/>
          <c:h val="0.60498152652353976"/>
        </c:manualLayout>
      </c:layout>
      <c:pie3DChart>
        <c:varyColors val="1"/>
        <c:ser>
          <c:idx val="0"/>
          <c:order val="0"/>
          <c:spPr>
            <a:solidFill>
              <a:srgbClr val="CE56B7"/>
            </a:solidFill>
          </c:spPr>
          <c:explosion val="1"/>
          <c:dPt>
            <c:idx val="0"/>
            <c:spPr>
              <a:solidFill>
                <a:srgbClr val="009E47"/>
              </a:solidFill>
            </c:spPr>
          </c:dPt>
          <c:dPt>
            <c:idx val="1"/>
            <c:spPr>
              <a:solidFill>
                <a:srgbClr val="57CDB9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27744261852227681"/>
                  <c:y val="3.311886146155080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Muy adecuado
53%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567449363501369"/>
                  <c:y val="-0.1082953904678548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Adecuado
43%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6.0734935289621988E-3"/>
                  <c:y val="-0.249845024313241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" pitchFamily="34" charset="0"/>
                        <a:cs typeface="Arial" pitchFamily="34" charset="0"/>
                      </a:rPr>
                      <a:t>Otro
4%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'Conocimiento NAF'!$C$153:$C$155</c:f>
              <c:strCache>
                <c:ptCount val="3"/>
                <c:pt idx="0">
                  <c:v>Muy adecuado</c:v>
                </c:pt>
                <c:pt idx="1">
                  <c:v>Adecuado</c:v>
                </c:pt>
                <c:pt idx="2">
                  <c:v>Otro</c:v>
                </c:pt>
              </c:strCache>
            </c:strRef>
          </c:cat>
          <c:val>
            <c:numRef>
              <c:f>'Conocimiento NAF'!$D$153:$D$155</c:f>
              <c:numCache>
                <c:formatCode>###0</c:formatCode>
                <c:ptCount val="3"/>
                <c:pt idx="0">
                  <c:v>157</c:v>
                </c:pt>
                <c:pt idx="1">
                  <c:v>129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explosion val="25"/>
          <c:dLbls>
            <c:showCatName val="1"/>
            <c:showPercent val="1"/>
            <c:showLeaderLines val="1"/>
          </c:dLbls>
          <c:cat>
            <c:strRef>
              <c:f>'Conocimiento NAF'!$C$10:$C$11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'Conocimiento NAF'!$B$8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¿En qué días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preferiría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que abriera 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NAF?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519513559983492"/>
          <c:y val="8.5901730958815002E-3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946058863472069E-2"/>
          <c:y val="0.12351165872958372"/>
          <c:w val="0.94394122555905891"/>
          <c:h val="0.7286173507052475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Pt>
            <c:idx val="1"/>
            <c:spPr>
              <a:gradFill flip="none" rotWithShape="1">
                <a:gsLst>
                  <a:gs pos="0">
                    <a:srgbClr val="57CDB9"/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spPr>
              <a:gradFill>
                <a:gsLst>
                  <a:gs pos="0">
                    <a:srgbClr val="57CDB9"/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spPr>
              <a:gradFill>
                <a:gsLst>
                  <a:gs pos="0">
                    <a:srgbClr val="57CDB9"/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spPr>
              <a:gradFill>
                <a:gsLst>
                  <a:gs pos="0">
                    <a:srgbClr val="57CDB9"/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46%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29%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12%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4%</a:t>
                    </a:r>
                  </a:p>
                </c:rich>
              </c:tx>
              <c:showVal val="1"/>
            </c:dLbl>
            <c:txPr>
              <a:bodyPr anchor="b" anchorCtr="1"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NAF'!$C$163:$C$168</c:f>
              <c:strCache>
                <c:ptCount val="6"/>
                <c:pt idx="0">
                  <c:v>Lunes a Viernes</c:v>
                </c:pt>
                <c:pt idx="1">
                  <c:v>Lunes a Sábado</c:v>
                </c:pt>
                <c:pt idx="2">
                  <c:v>Lunes a Domingo</c:v>
                </c:pt>
                <c:pt idx="3">
                  <c:v>Sábado y Domingo</c:v>
                </c:pt>
                <c:pt idx="4">
                  <c:v>Sábado</c:v>
                </c:pt>
                <c:pt idx="5">
                  <c:v>Otros días</c:v>
                </c:pt>
              </c:strCache>
            </c:strRef>
          </c:cat>
          <c:val>
            <c:numRef>
              <c:f>'Conocimiento NAF'!$D$163:$D$168</c:f>
              <c:numCache>
                <c:formatCode>0%</c:formatCode>
                <c:ptCount val="6"/>
                <c:pt idx="0">
                  <c:v>0.46</c:v>
                </c:pt>
                <c:pt idx="1">
                  <c:v>0.29000000000000031</c:v>
                </c:pt>
                <c:pt idx="2">
                  <c:v>6.0000000000000032E-2</c:v>
                </c:pt>
                <c:pt idx="3">
                  <c:v>3.0000000000000002E-2</c:v>
                </c:pt>
                <c:pt idx="4">
                  <c:v>0.12000000000000002</c:v>
                </c:pt>
                <c:pt idx="5">
                  <c:v>4.0000000000000022E-2</c:v>
                </c:pt>
              </c:numCache>
            </c:numRef>
          </c:val>
        </c:ser>
        <c:shape val="box"/>
        <c:axId val="148787968"/>
        <c:axId val="148789504"/>
        <c:axId val="0"/>
      </c:bar3DChart>
      <c:catAx>
        <c:axId val="148787968"/>
        <c:scaling>
          <c:orientation val="minMax"/>
        </c:scaling>
        <c:axPos val="b"/>
        <c:tickLblPos val="nextTo"/>
        <c:txPr>
          <a:bodyPr anchor="ctr" anchorCtr="0"/>
          <a:lstStyle/>
          <a:p>
            <a:pPr>
              <a:defRPr sz="900"/>
            </a:pPr>
            <a:endParaRPr lang="es-MX"/>
          </a:p>
        </c:txPr>
        <c:crossAx val="148789504"/>
        <c:crosses val="autoZero"/>
        <c:auto val="1"/>
        <c:lblAlgn val="ctr"/>
        <c:lblOffset val="100"/>
      </c:catAx>
      <c:valAx>
        <c:axId val="148789504"/>
        <c:scaling>
          <c:orientation val="minMax"/>
        </c:scaling>
        <c:delete val="1"/>
        <c:axPos val="l"/>
        <c:numFmt formatCode="0%" sourceLinked="1"/>
        <c:tickLblPos val="none"/>
        <c:crossAx val="14878796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title>
      <c:tx>
        <c:rich>
          <a:bodyPr/>
          <a:lstStyle/>
          <a:p>
            <a:pPr>
              <a:defRPr sz="1600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¿...</a:t>
            </a:r>
            <a:r>
              <a:rPr lang="es-MX" sz="1600" baseline="0" dirty="0">
                <a:latin typeface="Arial" pitchFamily="34" charset="0"/>
                <a:cs typeface="Arial" pitchFamily="34" charset="0"/>
              </a:rPr>
              <a:t> y en qué horario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?</a:t>
            </a:r>
          </a:p>
        </c:rich>
      </c:tx>
      <c:layout>
        <c:manualLayout>
          <c:xMode val="edge"/>
          <c:yMode val="edge"/>
          <c:x val="0.32776882191533535"/>
          <c:y val="8.0630309248981208E-2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946058863472069E-2"/>
          <c:y val="0.16467259289885713"/>
          <c:w val="0.94394122555905913"/>
          <c:h val="0.68745627491935657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57CDB9"/>
            </a:solidFill>
            <a:scene3d>
              <a:camera prst="orthographicFront"/>
              <a:lightRig rig="threePt" dir="t"/>
            </a:scene3d>
            <a:sp3d prstMaterial="dkEdge"/>
          </c:spPr>
          <c:dPt>
            <c:idx val="1"/>
            <c:spPr>
              <a:gradFill>
                <a:gsLst>
                  <a:gs pos="0">
                    <a:srgbClr val="57CDB9"/>
                  </a:gs>
                  <a:gs pos="50000">
                    <a:srgbClr val="92D05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0" scaled="1"/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spPr>
              <a:gradFill>
                <a:gsLst>
                  <a:gs pos="0">
                    <a:srgbClr val="57CDB9"/>
                  </a:gs>
                  <a:gs pos="50000">
                    <a:srgbClr val="92D05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3"/>
            <c:spPr>
              <a:gradFill>
                <a:gsLst>
                  <a:gs pos="0">
                    <a:srgbClr val="57CDB9"/>
                  </a:gs>
                  <a:gs pos="50000">
                    <a:srgbClr val="92D05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4"/>
            <c:spPr>
              <a:gradFill>
                <a:gsLst>
                  <a:gs pos="0">
                    <a:srgbClr val="57CDB9"/>
                  </a:gs>
                  <a:gs pos="50000">
                    <a:srgbClr val="92D05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</a:gradFill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68%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18%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5%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strRef>
              <c:f>'Conocimiento NAF'!$C$181:$C$185</c:f>
              <c:strCache>
                <c:ptCount val="5"/>
                <c:pt idx="0">
                  <c:v>8:00 a 14:00 </c:v>
                </c:pt>
                <c:pt idx="1">
                  <c:v>8:00 a 18:00 </c:v>
                </c:pt>
                <c:pt idx="2">
                  <c:v>14:00 a18:00 </c:v>
                </c:pt>
                <c:pt idx="3">
                  <c:v>18:00 a 21:00 </c:v>
                </c:pt>
                <c:pt idx="4">
                  <c:v>Otros</c:v>
                </c:pt>
              </c:strCache>
            </c:strRef>
          </c:cat>
          <c:val>
            <c:numRef>
              <c:f>'Conocimiento NAF'!$D$181:$D$185</c:f>
              <c:numCache>
                <c:formatCode>0%</c:formatCode>
                <c:ptCount val="5"/>
                <c:pt idx="0">
                  <c:v>0.68</c:v>
                </c:pt>
                <c:pt idx="1">
                  <c:v>0.18000000000000024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2.0000000000000011E-2</c:v>
                </c:pt>
              </c:numCache>
            </c:numRef>
          </c:val>
        </c:ser>
        <c:shape val="box"/>
        <c:axId val="148939520"/>
        <c:axId val="148941056"/>
        <c:axId val="0"/>
      </c:bar3DChart>
      <c:catAx>
        <c:axId val="148939520"/>
        <c:scaling>
          <c:orientation val="minMax"/>
        </c:scaling>
        <c:axPos val="b"/>
        <c:tickLblPos val="nextTo"/>
        <c:txPr>
          <a:bodyPr anchor="ctr" anchorCtr="0"/>
          <a:lstStyle/>
          <a:p>
            <a:pPr>
              <a:defRPr sz="800"/>
            </a:pPr>
            <a:endParaRPr lang="es-MX"/>
          </a:p>
        </c:txPr>
        <c:crossAx val="148941056"/>
        <c:crosses val="autoZero"/>
        <c:auto val="1"/>
        <c:lblAlgn val="ctr"/>
        <c:lblOffset val="100"/>
      </c:catAx>
      <c:valAx>
        <c:axId val="148941056"/>
        <c:scaling>
          <c:orientation val="minMax"/>
        </c:scaling>
        <c:delete val="1"/>
        <c:axPos val="l"/>
        <c:numFmt formatCode="0%" sourceLinked="1"/>
        <c:tickLblPos val="none"/>
        <c:crossAx val="148939520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776E-42B6-4710-A5DB-92D515C732F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388753F-7251-466F-A89D-9C722DD3D407}">
      <dgm:prSet phldrT="[Texto]" custT="1"/>
      <dgm:spPr/>
      <dgm:t>
        <a:bodyPr/>
        <a:lstStyle/>
        <a:p>
          <a:r>
            <a:rPr lang="es-MX" sz="3200" b="1" dirty="0" smtClean="0">
              <a:latin typeface="Arial" pitchFamily="34" charset="0"/>
              <a:cs typeface="Arial" pitchFamily="34" charset="0"/>
            </a:rPr>
            <a:t>Acercar</a:t>
          </a:r>
          <a:r>
            <a:rPr lang="es-MX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s-MX" sz="2800" dirty="0" smtClean="0">
              <a:latin typeface="Arial" pitchFamily="34" charset="0"/>
              <a:cs typeface="Arial" pitchFamily="34" charset="0"/>
            </a:rPr>
            <a:t>las herramientas, infraestructura y servicios a los contribuyentes.</a:t>
          </a:r>
          <a:endParaRPr lang="es-MX" sz="2800" dirty="0"/>
        </a:p>
      </dgm:t>
    </dgm:pt>
    <dgm:pt modelId="{2C413E88-0BF5-4249-8984-B0A1843FD901}" type="parTrans" cxnId="{D232F384-2E94-4E44-A8AB-D70672958E39}">
      <dgm:prSet/>
      <dgm:spPr/>
      <dgm:t>
        <a:bodyPr/>
        <a:lstStyle/>
        <a:p>
          <a:endParaRPr lang="es-MX"/>
        </a:p>
      </dgm:t>
    </dgm:pt>
    <dgm:pt modelId="{E00C32BC-0D26-42E9-B3C7-3CC0942E6DBA}" type="sibTrans" cxnId="{D232F384-2E94-4E44-A8AB-D70672958E39}">
      <dgm:prSet/>
      <dgm:spPr/>
      <dgm:t>
        <a:bodyPr/>
        <a:lstStyle/>
        <a:p>
          <a:endParaRPr lang="es-MX"/>
        </a:p>
      </dgm:t>
    </dgm:pt>
    <dgm:pt modelId="{F4C6C2F7-1FC1-4400-9D06-E2863811BC4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dirty="0" smtClean="0">
              <a:latin typeface="Arial" pitchFamily="34" charset="0"/>
              <a:cs typeface="Arial" pitchFamily="34" charset="0"/>
            </a:rPr>
            <a:t>Facilitar</a:t>
          </a:r>
          <a:r>
            <a:rPr lang="es-MX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s-MX" sz="2800" dirty="0" smtClean="0">
              <a:latin typeface="Arial" pitchFamily="34" charset="0"/>
              <a:cs typeface="Arial" pitchFamily="34" charset="0"/>
            </a:rPr>
            <a:t>el cumplimiento de las obligaciones fiscales.</a:t>
          </a:r>
          <a:endParaRPr lang="es-MX" sz="2800" dirty="0" smtClean="0"/>
        </a:p>
      </dgm:t>
    </dgm:pt>
    <dgm:pt modelId="{387101C4-7122-4E1B-A870-B35CE1C0DB28}" type="parTrans" cxnId="{143211F9-80A2-4F25-B096-14B1D775B4A3}">
      <dgm:prSet/>
      <dgm:spPr/>
      <dgm:t>
        <a:bodyPr/>
        <a:lstStyle/>
        <a:p>
          <a:endParaRPr lang="es-MX"/>
        </a:p>
      </dgm:t>
    </dgm:pt>
    <dgm:pt modelId="{0B7E0942-193E-4A9C-90EC-26CE115D750B}" type="sibTrans" cxnId="{143211F9-80A2-4F25-B096-14B1D775B4A3}">
      <dgm:prSet/>
      <dgm:spPr/>
      <dgm:t>
        <a:bodyPr/>
        <a:lstStyle/>
        <a:p>
          <a:endParaRPr lang="es-MX"/>
        </a:p>
      </dgm:t>
    </dgm:pt>
    <dgm:pt modelId="{16090D14-6962-4D32-AD78-424B34EDE471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dirty="0" smtClean="0">
              <a:latin typeface="Arial" pitchFamily="34" charset="0"/>
              <a:cs typeface="Arial" pitchFamily="34" charset="0"/>
            </a:rPr>
            <a:t>Ampliar </a:t>
          </a:r>
          <a:r>
            <a:rPr lang="es-MX" sz="2800" dirty="0" smtClean="0">
              <a:latin typeface="Arial" pitchFamily="34" charset="0"/>
              <a:cs typeface="Arial" pitchFamily="34" charset="0"/>
            </a:rPr>
            <a:t>la cobertura de los servicios del SAT.</a:t>
          </a:r>
          <a:endParaRPr lang="es-MX" sz="2800" dirty="0" smtClean="0"/>
        </a:p>
      </dgm:t>
    </dgm:pt>
    <dgm:pt modelId="{37777A92-7C45-4BC8-8456-B5191D8A1850}" type="parTrans" cxnId="{9AF35DB0-F783-434B-A22E-269F8923127F}">
      <dgm:prSet/>
      <dgm:spPr/>
      <dgm:t>
        <a:bodyPr/>
        <a:lstStyle/>
        <a:p>
          <a:endParaRPr lang="es-MX"/>
        </a:p>
      </dgm:t>
    </dgm:pt>
    <dgm:pt modelId="{4AD6C740-05B1-4B47-91C5-BC41F162E58B}" type="sibTrans" cxnId="{9AF35DB0-F783-434B-A22E-269F8923127F}">
      <dgm:prSet/>
      <dgm:spPr/>
      <dgm:t>
        <a:bodyPr/>
        <a:lstStyle/>
        <a:p>
          <a:endParaRPr lang="es-MX"/>
        </a:p>
      </dgm:t>
    </dgm:pt>
    <dgm:pt modelId="{62B4FC3E-E51D-49C8-8319-EF6968E361B3}" type="pres">
      <dgm:prSet presAssocID="{FA2E776E-42B6-4710-A5DB-92D515C732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60E289-3DB0-4D8D-9291-B4C7BAE925F4}" type="pres">
      <dgm:prSet presAssocID="{6388753F-7251-466F-A89D-9C722DD3D407}" presName="parentLin" presStyleCnt="0"/>
      <dgm:spPr/>
    </dgm:pt>
    <dgm:pt modelId="{4EEB68FA-6BD9-4708-A372-50BA39E140C2}" type="pres">
      <dgm:prSet presAssocID="{6388753F-7251-466F-A89D-9C722DD3D407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28F6D6B-ECBE-4E48-AC85-8B789377B6C3}" type="pres">
      <dgm:prSet presAssocID="{6388753F-7251-466F-A89D-9C722DD3D407}" presName="parentText" presStyleLbl="node1" presStyleIdx="0" presStyleCnt="3" custScaleX="12619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CB0C62-2C33-4543-A60B-2BF0B4680DBB}" type="pres">
      <dgm:prSet presAssocID="{6388753F-7251-466F-A89D-9C722DD3D407}" presName="negativeSpace" presStyleCnt="0"/>
      <dgm:spPr/>
    </dgm:pt>
    <dgm:pt modelId="{5031EA63-9854-4AD9-96D6-E39DE91F8397}" type="pres">
      <dgm:prSet presAssocID="{6388753F-7251-466F-A89D-9C722DD3D407}" presName="childText" presStyleLbl="conFgAcc1" presStyleIdx="0" presStyleCnt="3" custScaleX="84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61897E-701E-4F81-922A-1672DF2B492C}" type="pres">
      <dgm:prSet presAssocID="{E00C32BC-0D26-42E9-B3C7-3CC0942E6DBA}" presName="spaceBetweenRectangles" presStyleCnt="0"/>
      <dgm:spPr/>
    </dgm:pt>
    <dgm:pt modelId="{426FDE1A-5A87-4D51-AC6D-F70BE8DBB123}" type="pres">
      <dgm:prSet presAssocID="{F4C6C2F7-1FC1-4400-9D06-E2863811BC4B}" presName="parentLin" presStyleCnt="0"/>
      <dgm:spPr/>
    </dgm:pt>
    <dgm:pt modelId="{8022A33D-A8BA-45F9-90CF-0B8F00D5B4CA}" type="pres">
      <dgm:prSet presAssocID="{F4C6C2F7-1FC1-4400-9D06-E2863811BC4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9D6FB69-9F8B-4CFE-A0FD-7B42D829E5EC}" type="pres">
      <dgm:prSet presAssocID="{F4C6C2F7-1FC1-4400-9D06-E2863811BC4B}" presName="parentText" presStyleLbl="node1" presStyleIdx="1" presStyleCnt="3" custScaleX="12619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FDA9EC-4727-4742-905B-ACA3C1C1F5AD}" type="pres">
      <dgm:prSet presAssocID="{F4C6C2F7-1FC1-4400-9D06-E2863811BC4B}" presName="negativeSpace" presStyleCnt="0"/>
      <dgm:spPr/>
    </dgm:pt>
    <dgm:pt modelId="{95BCAB32-A207-4AC6-A41D-C731133EBF34}" type="pres">
      <dgm:prSet presAssocID="{F4C6C2F7-1FC1-4400-9D06-E2863811BC4B}" presName="childText" presStyleLbl="conFgAcc1" presStyleIdx="1" presStyleCnt="3" custScaleX="84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6DBAB9-5565-4FD6-815D-BF238CCBC49B}" type="pres">
      <dgm:prSet presAssocID="{0B7E0942-193E-4A9C-90EC-26CE115D750B}" presName="spaceBetweenRectangles" presStyleCnt="0"/>
      <dgm:spPr/>
    </dgm:pt>
    <dgm:pt modelId="{F0D798EC-0D2D-40D1-8030-79E147F18D86}" type="pres">
      <dgm:prSet presAssocID="{16090D14-6962-4D32-AD78-424B34EDE471}" presName="parentLin" presStyleCnt="0"/>
      <dgm:spPr/>
    </dgm:pt>
    <dgm:pt modelId="{2EBFCD30-F104-4C84-BCEC-7EBD430F760B}" type="pres">
      <dgm:prSet presAssocID="{16090D14-6962-4D32-AD78-424B34EDE471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E31A169D-3411-4EAA-B367-7B68C5ABED97}" type="pres">
      <dgm:prSet presAssocID="{16090D14-6962-4D32-AD78-424B34EDE471}" presName="parentText" presStyleLbl="node1" presStyleIdx="2" presStyleCnt="3" custScaleX="12619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F207AC-5B96-447B-812D-CF1629B5747F}" type="pres">
      <dgm:prSet presAssocID="{16090D14-6962-4D32-AD78-424B34EDE471}" presName="negativeSpace" presStyleCnt="0"/>
      <dgm:spPr/>
    </dgm:pt>
    <dgm:pt modelId="{C2C716F0-AE65-4B66-BF1F-FC444C0061E7}" type="pres">
      <dgm:prSet presAssocID="{16090D14-6962-4D32-AD78-424B34EDE471}" presName="childText" presStyleLbl="conFgAcc1" presStyleIdx="2" presStyleCnt="3" custScaleX="84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375A19-5637-42A2-B5B4-30595CB7F524}" type="presOf" srcId="{F4C6C2F7-1FC1-4400-9D06-E2863811BC4B}" destId="{8022A33D-A8BA-45F9-90CF-0B8F00D5B4CA}" srcOrd="0" destOrd="0" presId="urn:microsoft.com/office/officeart/2005/8/layout/list1"/>
    <dgm:cxn modelId="{B5622CC1-C940-4C9B-A0B9-24D7D8B9C256}" type="presOf" srcId="{6388753F-7251-466F-A89D-9C722DD3D407}" destId="{F28F6D6B-ECBE-4E48-AC85-8B789377B6C3}" srcOrd="1" destOrd="0" presId="urn:microsoft.com/office/officeart/2005/8/layout/list1"/>
    <dgm:cxn modelId="{C1C7B282-81A5-4366-BB10-0724578AFECF}" type="presOf" srcId="{FA2E776E-42B6-4710-A5DB-92D515C732FE}" destId="{62B4FC3E-E51D-49C8-8319-EF6968E361B3}" srcOrd="0" destOrd="0" presId="urn:microsoft.com/office/officeart/2005/8/layout/list1"/>
    <dgm:cxn modelId="{495A0A4D-59CB-4003-AEF6-86F27A3EB316}" type="presOf" srcId="{16090D14-6962-4D32-AD78-424B34EDE471}" destId="{2EBFCD30-F104-4C84-BCEC-7EBD430F760B}" srcOrd="0" destOrd="0" presId="urn:microsoft.com/office/officeart/2005/8/layout/list1"/>
    <dgm:cxn modelId="{F36C9149-7145-49E5-8DCA-A9E593C063CE}" type="presOf" srcId="{16090D14-6962-4D32-AD78-424B34EDE471}" destId="{E31A169D-3411-4EAA-B367-7B68C5ABED97}" srcOrd="1" destOrd="0" presId="urn:microsoft.com/office/officeart/2005/8/layout/list1"/>
    <dgm:cxn modelId="{D232F384-2E94-4E44-A8AB-D70672958E39}" srcId="{FA2E776E-42B6-4710-A5DB-92D515C732FE}" destId="{6388753F-7251-466F-A89D-9C722DD3D407}" srcOrd="0" destOrd="0" parTransId="{2C413E88-0BF5-4249-8984-B0A1843FD901}" sibTransId="{E00C32BC-0D26-42E9-B3C7-3CC0942E6DBA}"/>
    <dgm:cxn modelId="{583E2900-D726-4EAB-8884-0D8D10C4DED7}" type="presOf" srcId="{F4C6C2F7-1FC1-4400-9D06-E2863811BC4B}" destId="{99D6FB69-9F8B-4CFE-A0FD-7B42D829E5EC}" srcOrd="1" destOrd="0" presId="urn:microsoft.com/office/officeart/2005/8/layout/list1"/>
    <dgm:cxn modelId="{9AF35DB0-F783-434B-A22E-269F8923127F}" srcId="{FA2E776E-42B6-4710-A5DB-92D515C732FE}" destId="{16090D14-6962-4D32-AD78-424B34EDE471}" srcOrd="2" destOrd="0" parTransId="{37777A92-7C45-4BC8-8456-B5191D8A1850}" sibTransId="{4AD6C740-05B1-4B47-91C5-BC41F162E58B}"/>
    <dgm:cxn modelId="{A2137EE8-E83B-4796-812C-0C8B796DDC86}" type="presOf" srcId="{6388753F-7251-466F-A89D-9C722DD3D407}" destId="{4EEB68FA-6BD9-4708-A372-50BA39E140C2}" srcOrd="0" destOrd="0" presId="urn:microsoft.com/office/officeart/2005/8/layout/list1"/>
    <dgm:cxn modelId="{143211F9-80A2-4F25-B096-14B1D775B4A3}" srcId="{FA2E776E-42B6-4710-A5DB-92D515C732FE}" destId="{F4C6C2F7-1FC1-4400-9D06-E2863811BC4B}" srcOrd="1" destOrd="0" parTransId="{387101C4-7122-4E1B-A870-B35CE1C0DB28}" sibTransId="{0B7E0942-193E-4A9C-90EC-26CE115D750B}"/>
    <dgm:cxn modelId="{FC0C244E-D369-423E-AE3E-F32DB5BB1441}" type="presParOf" srcId="{62B4FC3E-E51D-49C8-8319-EF6968E361B3}" destId="{5560E289-3DB0-4D8D-9291-B4C7BAE925F4}" srcOrd="0" destOrd="0" presId="urn:microsoft.com/office/officeart/2005/8/layout/list1"/>
    <dgm:cxn modelId="{3B29D89D-00F2-40FC-BF91-F10539ED4A92}" type="presParOf" srcId="{5560E289-3DB0-4D8D-9291-B4C7BAE925F4}" destId="{4EEB68FA-6BD9-4708-A372-50BA39E140C2}" srcOrd="0" destOrd="0" presId="urn:microsoft.com/office/officeart/2005/8/layout/list1"/>
    <dgm:cxn modelId="{8594B853-520B-4034-8B65-0B75BDE06835}" type="presParOf" srcId="{5560E289-3DB0-4D8D-9291-B4C7BAE925F4}" destId="{F28F6D6B-ECBE-4E48-AC85-8B789377B6C3}" srcOrd="1" destOrd="0" presId="urn:microsoft.com/office/officeart/2005/8/layout/list1"/>
    <dgm:cxn modelId="{A78A6309-136E-4109-AE32-62766C3AC3C7}" type="presParOf" srcId="{62B4FC3E-E51D-49C8-8319-EF6968E361B3}" destId="{C0CB0C62-2C33-4543-A60B-2BF0B4680DBB}" srcOrd="1" destOrd="0" presId="urn:microsoft.com/office/officeart/2005/8/layout/list1"/>
    <dgm:cxn modelId="{5C05E282-49E8-4527-92DC-3DB53DBC12C2}" type="presParOf" srcId="{62B4FC3E-E51D-49C8-8319-EF6968E361B3}" destId="{5031EA63-9854-4AD9-96D6-E39DE91F8397}" srcOrd="2" destOrd="0" presId="urn:microsoft.com/office/officeart/2005/8/layout/list1"/>
    <dgm:cxn modelId="{02D78F60-A93E-4E67-969B-384BBA36AD95}" type="presParOf" srcId="{62B4FC3E-E51D-49C8-8319-EF6968E361B3}" destId="{8B61897E-701E-4F81-922A-1672DF2B492C}" srcOrd="3" destOrd="0" presId="urn:microsoft.com/office/officeart/2005/8/layout/list1"/>
    <dgm:cxn modelId="{6EBFD081-A83D-4CD2-A4C6-99A7A36D189D}" type="presParOf" srcId="{62B4FC3E-E51D-49C8-8319-EF6968E361B3}" destId="{426FDE1A-5A87-4D51-AC6D-F70BE8DBB123}" srcOrd="4" destOrd="0" presId="urn:microsoft.com/office/officeart/2005/8/layout/list1"/>
    <dgm:cxn modelId="{B7EDB817-A099-4927-89F0-CDF5412C086E}" type="presParOf" srcId="{426FDE1A-5A87-4D51-AC6D-F70BE8DBB123}" destId="{8022A33D-A8BA-45F9-90CF-0B8F00D5B4CA}" srcOrd="0" destOrd="0" presId="urn:microsoft.com/office/officeart/2005/8/layout/list1"/>
    <dgm:cxn modelId="{E27A8313-23AB-409E-AC20-045836927744}" type="presParOf" srcId="{426FDE1A-5A87-4D51-AC6D-F70BE8DBB123}" destId="{99D6FB69-9F8B-4CFE-A0FD-7B42D829E5EC}" srcOrd="1" destOrd="0" presId="urn:microsoft.com/office/officeart/2005/8/layout/list1"/>
    <dgm:cxn modelId="{EA8C22DB-63CF-463D-A285-285B7833BDB1}" type="presParOf" srcId="{62B4FC3E-E51D-49C8-8319-EF6968E361B3}" destId="{60FDA9EC-4727-4742-905B-ACA3C1C1F5AD}" srcOrd="5" destOrd="0" presId="urn:microsoft.com/office/officeart/2005/8/layout/list1"/>
    <dgm:cxn modelId="{24787492-5165-473A-B4BF-EC4EAE488656}" type="presParOf" srcId="{62B4FC3E-E51D-49C8-8319-EF6968E361B3}" destId="{95BCAB32-A207-4AC6-A41D-C731133EBF34}" srcOrd="6" destOrd="0" presId="urn:microsoft.com/office/officeart/2005/8/layout/list1"/>
    <dgm:cxn modelId="{7335BA2E-1644-4871-9069-3783E6792BA1}" type="presParOf" srcId="{62B4FC3E-E51D-49C8-8319-EF6968E361B3}" destId="{3D6DBAB9-5565-4FD6-815D-BF238CCBC49B}" srcOrd="7" destOrd="0" presId="urn:microsoft.com/office/officeart/2005/8/layout/list1"/>
    <dgm:cxn modelId="{257CFC2F-2963-4E53-B021-33C4079A0406}" type="presParOf" srcId="{62B4FC3E-E51D-49C8-8319-EF6968E361B3}" destId="{F0D798EC-0D2D-40D1-8030-79E147F18D86}" srcOrd="8" destOrd="0" presId="urn:microsoft.com/office/officeart/2005/8/layout/list1"/>
    <dgm:cxn modelId="{3345BD71-D67C-4761-A13C-CB51DF9B2FD4}" type="presParOf" srcId="{F0D798EC-0D2D-40D1-8030-79E147F18D86}" destId="{2EBFCD30-F104-4C84-BCEC-7EBD430F760B}" srcOrd="0" destOrd="0" presId="urn:microsoft.com/office/officeart/2005/8/layout/list1"/>
    <dgm:cxn modelId="{276E33AC-81D7-45A7-8D42-C5491406CD43}" type="presParOf" srcId="{F0D798EC-0D2D-40D1-8030-79E147F18D86}" destId="{E31A169D-3411-4EAA-B367-7B68C5ABED97}" srcOrd="1" destOrd="0" presId="urn:microsoft.com/office/officeart/2005/8/layout/list1"/>
    <dgm:cxn modelId="{08057F24-69DF-4383-8072-50A24697EB1F}" type="presParOf" srcId="{62B4FC3E-E51D-49C8-8319-EF6968E361B3}" destId="{E5F207AC-5B96-447B-812D-CF1629B5747F}" srcOrd="9" destOrd="0" presId="urn:microsoft.com/office/officeart/2005/8/layout/list1"/>
    <dgm:cxn modelId="{F69C85C7-D698-4233-8800-9FD2BC8B28AC}" type="presParOf" srcId="{62B4FC3E-E51D-49C8-8319-EF6968E361B3}" destId="{C2C716F0-AE65-4B66-BF1F-FC444C0061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181D2-90BA-4ABD-BCA8-B5915FB8F0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4BCA65-0236-4942-86B3-DB8850090EF1}">
      <dgm:prSet phldrT="[Texto]" custT="1"/>
      <dgm:spPr/>
      <dgm:t>
        <a:bodyPr/>
        <a:lstStyle/>
        <a:p>
          <a:r>
            <a:rPr lang="es-MX" sz="1500" b="1" dirty="0" smtClean="0"/>
            <a:t>Diagnóstico</a:t>
          </a:r>
          <a:endParaRPr lang="es-MX" sz="1500" b="1" dirty="0"/>
        </a:p>
      </dgm:t>
    </dgm:pt>
    <dgm:pt modelId="{5CEAF836-CB72-40BB-A206-057D0CCD81B9}" type="parTrans" cxnId="{05F088B5-559A-46A5-9812-E6835C95EB38}">
      <dgm:prSet/>
      <dgm:spPr/>
      <dgm:t>
        <a:bodyPr/>
        <a:lstStyle/>
        <a:p>
          <a:endParaRPr lang="es-MX"/>
        </a:p>
      </dgm:t>
    </dgm:pt>
    <dgm:pt modelId="{54737FA9-BCF5-4FE6-AA4A-69DABEFDE061}" type="sibTrans" cxnId="{05F088B5-559A-46A5-9812-E6835C95EB38}">
      <dgm:prSet/>
      <dgm:spPr/>
      <dgm:t>
        <a:bodyPr/>
        <a:lstStyle/>
        <a:p>
          <a:endParaRPr lang="es-MX"/>
        </a:p>
      </dgm:t>
    </dgm:pt>
    <dgm:pt modelId="{1B3F183C-81A6-4699-AA0D-1AAF0A2F1A8D}">
      <dgm:prSet phldrT="[Texto]"/>
      <dgm:spPr/>
      <dgm:t>
        <a:bodyPr/>
        <a:lstStyle/>
        <a:p>
          <a:r>
            <a:rPr lang="es-MX" b="1" dirty="0" smtClean="0"/>
            <a:t>Marzo de 2015</a:t>
          </a:r>
          <a:r>
            <a:rPr lang="es-MX" dirty="0" smtClean="0"/>
            <a:t>. Madrid, España.</a:t>
          </a:r>
          <a:endParaRPr lang="es-MX" dirty="0"/>
        </a:p>
      </dgm:t>
    </dgm:pt>
    <dgm:pt modelId="{A796CE3E-E276-43EF-834A-7FAFBD558778}" type="parTrans" cxnId="{AF733179-CF6E-4F0D-A5D5-16A8D28FB5D8}">
      <dgm:prSet/>
      <dgm:spPr/>
      <dgm:t>
        <a:bodyPr/>
        <a:lstStyle/>
        <a:p>
          <a:endParaRPr lang="es-MX"/>
        </a:p>
      </dgm:t>
    </dgm:pt>
    <dgm:pt modelId="{B3568D18-AE98-4BFF-ABD2-A93FA75B8A0C}" type="sibTrans" cxnId="{AF733179-CF6E-4F0D-A5D5-16A8D28FB5D8}">
      <dgm:prSet/>
      <dgm:spPr/>
      <dgm:t>
        <a:bodyPr/>
        <a:lstStyle/>
        <a:p>
          <a:endParaRPr lang="es-MX"/>
        </a:p>
      </dgm:t>
    </dgm:pt>
    <dgm:pt modelId="{D1D3107D-2454-4EA5-88F6-36722051305A}">
      <dgm:prSet phldrT="[Texto]" custT="1"/>
      <dgm:spPr/>
      <dgm:t>
        <a:bodyPr/>
        <a:lstStyle/>
        <a:p>
          <a:r>
            <a:rPr lang="es-MX" sz="1500" b="1" dirty="0" smtClean="0"/>
            <a:t>Prueba preliminar</a:t>
          </a:r>
          <a:endParaRPr lang="es-MX" sz="1500" b="1" dirty="0"/>
        </a:p>
      </dgm:t>
    </dgm:pt>
    <dgm:pt modelId="{B94CB862-6E80-4FC8-84E3-BCF1C012BFCE}" type="parTrans" cxnId="{7C735C50-F48F-431E-A6C3-DADBB6D38672}">
      <dgm:prSet/>
      <dgm:spPr/>
      <dgm:t>
        <a:bodyPr/>
        <a:lstStyle/>
        <a:p>
          <a:endParaRPr lang="es-MX"/>
        </a:p>
      </dgm:t>
    </dgm:pt>
    <dgm:pt modelId="{D953D7D1-5538-4BA0-91E1-3DD4FE4A3ACE}" type="sibTrans" cxnId="{7C735C50-F48F-431E-A6C3-DADBB6D38672}">
      <dgm:prSet/>
      <dgm:spPr/>
      <dgm:t>
        <a:bodyPr/>
        <a:lstStyle/>
        <a:p>
          <a:endParaRPr lang="es-MX"/>
        </a:p>
      </dgm:t>
    </dgm:pt>
    <dgm:pt modelId="{85098DA9-6780-4EDF-B543-A946732BFBBC}">
      <dgm:prSet phldrT="[Texto]"/>
      <dgm:spPr/>
      <dgm:t>
        <a:bodyPr/>
        <a:lstStyle/>
        <a:p>
          <a:r>
            <a:rPr lang="es-MX" b="1" dirty="0" smtClean="0"/>
            <a:t>Marzo – Abril de 2015</a:t>
          </a:r>
          <a:r>
            <a:rPr lang="es-MX" dirty="0" smtClean="0"/>
            <a:t>. Ciudad de México.</a:t>
          </a:r>
          <a:endParaRPr lang="es-MX" dirty="0"/>
        </a:p>
      </dgm:t>
    </dgm:pt>
    <dgm:pt modelId="{06EAFBC3-EDE6-42C5-B717-B513ECA0F3B6}" type="parTrans" cxnId="{830A730E-5C1B-450C-A8B2-388605EB1688}">
      <dgm:prSet/>
      <dgm:spPr/>
      <dgm:t>
        <a:bodyPr/>
        <a:lstStyle/>
        <a:p>
          <a:endParaRPr lang="es-MX"/>
        </a:p>
      </dgm:t>
    </dgm:pt>
    <dgm:pt modelId="{89CD9016-3317-4F30-A13F-532AB4A6F071}" type="sibTrans" cxnId="{830A730E-5C1B-450C-A8B2-388605EB1688}">
      <dgm:prSet/>
      <dgm:spPr/>
      <dgm:t>
        <a:bodyPr/>
        <a:lstStyle/>
        <a:p>
          <a:endParaRPr lang="es-MX"/>
        </a:p>
      </dgm:t>
    </dgm:pt>
    <dgm:pt modelId="{93F14B58-2BD7-4BC9-9827-419DF9108325}">
      <dgm:prSet phldrT="[Texto]" custT="1"/>
      <dgm:spPr/>
      <dgm:t>
        <a:bodyPr/>
        <a:lstStyle/>
        <a:p>
          <a:r>
            <a:rPr lang="es-MX" sz="1500" b="1" dirty="0" smtClean="0"/>
            <a:t>Encuesta I</a:t>
          </a:r>
        </a:p>
        <a:p>
          <a:r>
            <a:rPr lang="es-MX" sz="1300" dirty="0" smtClean="0"/>
            <a:t>usuarios</a:t>
          </a:r>
          <a:endParaRPr lang="es-MX" sz="1300" dirty="0"/>
        </a:p>
      </dgm:t>
    </dgm:pt>
    <dgm:pt modelId="{8AE932D1-6483-4522-A0AF-3AA0E1613AF6}" type="parTrans" cxnId="{99F18088-2A60-453C-A27F-0D16BFC833EF}">
      <dgm:prSet/>
      <dgm:spPr/>
      <dgm:t>
        <a:bodyPr/>
        <a:lstStyle/>
        <a:p>
          <a:endParaRPr lang="es-MX"/>
        </a:p>
      </dgm:t>
    </dgm:pt>
    <dgm:pt modelId="{ECB893DD-48FB-4EED-BAAA-BA81AC6D4BE8}" type="sibTrans" cxnId="{99F18088-2A60-453C-A27F-0D16BFC833EF}">
      <dgm:prSet/>
      <dgm:spPr/>
      <dgm:t>
        <a:bodyPr/>
        <a:lstStyle/>
        <a:p>
          <a:endParaRPr lang="es-MX"/>
        </a:p>
      </dgm:t>
    </dgm:pt>
    <dgm:pt modelId="{B04798D4-51E7-4740-8433-CAB53F1B0820}">
      <dgm:prSet phldrT="[Texto]"/>
      <dgm:spPr/>
      <dgm:t>
        <a:bodyPr/>
        <a:lstStyle/>
        <a:p>
          <a:r>
            <a:rPr lang="es-MX" b="1" dirty="0" smtClean="0"/>
            <a:t>Abril de 2015</a:t>
          </a:r>
          <a:r>
            <a:rPr lang="es-MX" dirty="0" smtClean="0"/>
            <a:t>. Ciudad de México e interior del País  (7 entidades).</a:t>
          </a:r>
          <a:endParaRPr lang="es-MX" dirty="0"/>
        </a:p>
      </dgm:t>
    </dgm:pt>
    <dgm:pt modelId="{B482AFD3-C314-4710-BCEB-9DB84C5F8DB5}" type="parTrans" cxnId="{616F94CA-81A6-42D5-8C89-34ECE984C4C7}">
      <dgm:prSet/>
      <dgm:spPr/>
      <dgm:t>
        <a:bodyPr/>
        <a:lstStyle/>
        <a:p>
          <a:endParaRPr lang="es-MX"/>
        </a:p>
      </dgm:t>
    </dgm:pt>
    <dgm:pt modelId="{F52C61C0-0F0A-4B17-A655-9E83C5D70F76}" type="sibTrans" cxnId="{616F94CA-81A6-42D5-8C89-34ECE984C4C7}">
      <dgm:prSet/>
      <dgm:spPr/>
      <dgm:t>
        <a:bodyPr/>
        <a:lstStyle/>
        <a:p>
          <a:endParaRPr lang="es-MX"/>
        </a:p>
      </dgm:t>
    </dgm:pt>
    <dgm:pt modelId="{3E2E7729-DA1B-41D7-9422-A974263DED50}">
      <dgm:prSet phldrT="[Texto]"/>
      <dgm:spPr/>
      <dgm:t>
        <a:bodyPr/>
        <a:lstStyle/>
        <a:p>
          <a:r>
            <a:rPr lang="es-MX" dirty="0" smtClean="0"/>
            <a:t>Levantamiento de la encuesta, registro y procesamiento de los datos.</a:t>
          </a:r>
          <a:endParaRPr lang="es-MX" dirty="0"/>
        </a:p>
      </dgm:t>
    </dgm:pt>
    <dgm:pt modelId="{12B51610-DADF-47CE-96AC-11BFFAA8ECAF}" type="parTrans" cxnId="{0009234B-BD12-4609-9E4C-C690BB514B66}">
      <dgm:prSet/>
      <dgm:spPr/>
      <dgm:t>
        <a:bodyPr/>
        <a:lstStyle/>
        <a:p>
          <a:endParaRPr lang="es-MX"/>
        </a:p>
      </dgm:t>
    </dgm:pt>
    <dgm:pt modelId="{E4AA05A0-2CCC-4089-8702-AEF3933DF3AD}" type="sibTrans" cxnId="{0009234B-BD12-4609-9E4C-C690BB514B66}">
      <dgm:prSet/>
      <dgm:spPr/>
      <dgm:t>
        <a:bodyPr/>
        <a:lstStyle/>
        <a:p>
          <a:endParaRPr lang="es-MX"/>
        </a:p>
      </dgm:t>
    </dgm:pt>
    <dgm:pt modelId="{3B57D4E0-325B-4DD8-9AA4-1CE8FCBE96B7}">
      <dgm:prSet phldrT="[Texto]" custT="1"/>
      <dgm:spPr/>
      <dgm:t>
        <a:bodyPr/>
        <a:lstStyle/>
        <a:p>
          <a:r>
            <a:rPr lang="es-MX" sz="1500" b="1" dirty="0" smtClean="0"/>
            <a:t>Encuesta</a:t>
          </a:r>
          <a:r>
            <a:rPr lang="es-MX" sz="1300" dirty="0" smtClean="0"/>
            <a:t>  II</a:t>
          </a:r>
        </a:p>
        <a:p>
          <a:r>
            <a:rPr lang="es-MX" sz="1300" dirty="0" smtClean="0"/>
            <a:t>colaboradores</a:t>
          </a:r>
          <a:endParaRPr lang="es-MX" sz="1300" dirty="0"/>
        </a:p>
      </dgm:t>
    </dgm:pt>
    <dgm:pt modelId="{3625073C-EF4E-4BB8-82F6-3694F918A5C6}" type="parTrans" cxnId="{3ED86D82-310B-4796-9C09-D320AB244C8E}">
      <dgm:prSet/>
      <dgm:spPr/>
      <dgm:t>
        <a:bodyPr/>
        <a:lstStyle/>
        <a:p>
          <a:endParaRPr lang="es-MX"/>
        </a:p>
      </dgm:t>
    </dgm:pt>
    <dgm:pt modelId="{7F4B0634-6C76-4BB2-A693-4779A880277F}" type="sibTrans" cxnId="{3ED86D82-310B-4796-9C09-D320AB244C8E}">
      <dgm:prSet/>
      <dgm:spPr/>
      <dgm:t>
        <a:bodyPr/>
        <a:lstStyle/>
        <a:p>
          <a:endParaRPr lang="es-MX"/>
        </a:p>
      </dgm:t>
    </dgm:pt>
    <dgm:pt modelId="{A40BA9CD-43C2-459F-AE0D-399B0D36EC27}">
      <dgm:prSet phldrT="[Texto]"/>
      <dgm:spPr/>
      <dgm:t>
        <a:bodyPr/>
        <a:lstStyle/>
        <a:p>
          <a:r>
            <a:rPr lang="es-MX" b="1" dirty="0" smtClean="0"/>
            <a:t>Julio-Agosto de 2015</a:t>
          </a:r>
          <a:r>
            <a:rPr lang="es-MX" dirty="0" smtClean="0"/>
            <a:t>. Ciudad de México e interior del País  (7 entidades).</a:t>
          </a:r>
          <a:endParaRPr lang="es-MX" dirty="0"/>
        </a:p>
      </dgm:t>
    </dgm:pt>
    <dgm:pt modelId="{50F4AA19-D0C9-477A-A9AD-AC6FBB193906}" type="parTrans" cxnId="{ACA03869-382C-42DF-8B74-41E01ADC9B56}">
      <dgm:prSet/>
      <dgm:spPr/>
      <dgm:t>
        <a:bodyPr/>
        <a:lstStyle/>
        <a:p>
          <a:endParaRPr lang="es-MX"/>
        </a:p>
      </dgm:t>
    </dgm:pt>
    <dgm:pt modelId="{89029F06-8F55-4A16-9144-66BCCC05A071}" type="sibTrans" cxnId="{ACA03869-382C-42DF-8B74-41E01ADC9B56}">
      <dgm:prSet/>
      <dgm:spPr/>
      <dgm:t>
        <a:bodyPr/>
        <a:lstStyle/>
        <a:p>
          <a:endParaRPr lang="es-MX"/>
        </a:p>
      </dgm:t>
    </dgm:pt>
    <dgm:pt modelId="{D85859F0-BB17-4A76-975D-43AA0A2E5470}">
      <dgm:prSet phldrT="[Texto]"/>
      <dgm:spPr/>
      <dgm:t>
        <a:bodyPr/>
        <a:lstStyle/>
        <a:p>
          <a:r>
            <a:rPr lang="es-MX" b="1" dirty="0" smtClean="0"/>
            <a:t>Resultado: Cadena de resultados de los NAF.</a:t>
          </a:r>
          <a:endParaRPr lang="es-MX" b="1" dirty="0"/>
        </a:p>
      </dgm:t>
    </dgm:pt>
    <dgm:pt modelId="{997609EB-96A8-42A5-B3BC-EF111F64CB7F}" type="parTrans" cxnId="{A23C8780-2666-4BA6-8074-564D3D11C399}">
      <dgm:prSet/>
      <dgm:spPr/>
      <dgm:t>
        <a:bodyPr/>
        <a:lstStyle/>
        <a:p>
          <a:endParaRPr lang="es-MX"/>
        </a:p>
      </dgm:t>
    </dgm:pt>
    <dgm:pt modelId="{48788D41-8715-4F00-8C67-31597CCE81B4}" type="sibTrans" cxnId="{A23C8780-2666-4BA6-8074-564D3D11C399}">
      <dgm:prSet/>
      <dgm:spPr/>
      <dgm:t>
        <a:bodyPr/>
        <a:lstStyle/>
        <a:p>
          <a:endParaRPr lang="es-MX"/>
        </a:p>
      </dgm:t>
    </dgm:pt>
    <dgm:pt modelId="{3CDB567A-0740-4732-B530-64E827DACC9E}">
      <dgm:prSet phldrT="[Texto]"/>
      <dgm:spPr/>
      <dgm:t>
        <a:bodyPr/>
        <a:lstStyle/>
        <a:p>
          <a:r>
            <a:rPr lang="es-MX" dirty="0" smtClean="0"/>
            <a:t>Análisis de la estrategia y experiencia de México en la implementación y operación. </a:t>
          </a:r>
          <a:endParaRPr lang="es-MX" dirty="0"/>
        </a:p>
      </dgm:t>
    </dgm:pt>
    <dgm:pt modelId="{B721470F-7C3A-42CC-BEFB-7D862ED3E8C9}" type="parTrans" cxnId="{34325440-7358-4E02-AB3F-67B7852B9DFD}">
      <dgm:prSet/>
      <dgm:spPr/>
      <dgm:t>
        <a:bodyPr/>
        <a:lstStyle/>
        <a:p>
          <a:endParaRPr lang="es-MX"/>
        </a:p>
      </dgm:t>
    </dgm:pt>
    <dgm:pt modelId="{7925C37B-6866-429B-8C15-A130F8C40BBC}" type="sibTrans" cxnId="{34325440-7358-4E02-AB3F-67B7852B9DFD}">
      <dgm:prSet/>
      <dgm:spPr/>
      <dgm:t>
        <a:bodyPr/>
        <a:lstStyle/>
        <a:p>
          <a:endParaRPr lang="es-MX"/>
        </a:p>
      </dgm:t>
    </dgm:pt>
    <dgm:pt modelId="{D2897103-CAA9-47EB-A53A-741E9C2944C2}">
      <dgm:prSet phldrT="[Texto]"/>
      <dgm:spPr/>
      <dgm:t>
        <a:bodyPr/>
        <a:lstStyle/>
        <a:p>
          <a:r>
            <a:rPr lang="es-MX" dirty="0" smtClean="0"/>
            <a:t>Diseño de instrumentos y mecanismo de aplicación de encuesta. Prueba piloto.</a:t>
          </a:r>
          <a:endParaRPr lang="es-MX" dirty="0"/>
        </a:p>
      </dgm:t>
    </dgm:pt>
    <dgm:pt modelId="{82820364-0BD3-4725-842B-4F53DD77649E}" type="parTrans" cxnId="{24B8E2B3-190D-4C42-9A63-B9E6DC99E354}">
      <dgm:prSet/>
      <dgm:spPr/>
      <dgm:t>
        <a:bodyPr/>
        <a:lstStyle/>
        <a:p>
          <a:endParaRPr lang="es-MX"/>
        </a:p>
      </dgm:t>
    </dgm:pt>
    <dgm:pt modelId="{3D024EA5-8782-4759-BEB0-E8248F626BFC}" type="sibTrans" cxnId="{24B8E2B3-190D-4C42-9A63-B9E6DC99E354}">
      <dgm:prSet/>
      <dgm:spPr/>
      <dgm:t>
        <a:bodyPr/>
        <a:lstStyle/>
        <a:p>
          <a:endParaRPr lang="es-MX"/>
        </a:p>
      </dgm:t>
    </dgm:pt>
    <dgm:pt modelId="{08F8EC79-5083-493E-AB52-66F6E41DC85D}">
      <dgm:prSet phldrT="[Texto]"/>
      <dgm:spPr/>
      <dgm:t>
        <a:bodyPr/>
        <a:lstStyle/>
        <a:p>
          <a:r>
            <a:rPr lang="es-MX" b="1" dirty="0" smtClean="0"/>
            <a:t>Resultado: Carpeta de estrategia para la evaluación.</a:t>
          </a:r>
          <a:endParaRPr lang="es-MX" b="1" dirty="0"/>
        </a:p>
      </dgm:t>
    </dgm:pt>
    <dgm:pt modelId="{A31DF83B-D6F8-4B3A-A7E5-183DBE0443EB}" type="parTrans" cxnId="{805AC342-D99E-4CE2-8894-A9D6137B27D2}">
      <dgm:prSet/>
      <dgm:spPr/>
      <dgm:t>
        <a:bodyPr/>
        <a:lstStyle/>
        <a:p>
          <a:endParaRPr lang="es-MX"/>
        </a:p>
      </dgm:t>
    </dgm:pt>
    <dgm:pt modelId="{A7712F26-994B-495D-8A44-48F22C3E09BC}" type="sibTrans" cxnId="{805AC342-D99E-4CE2-8894-A9D6137B27D2}">
      <dgm:prSet/>
      <dgm:spPr/>
      <dgm:t>
        <a:bodyPr/>
        <a:lstStyle/>
        <a:p>
          <a:endParaRPr lang="es-MX"/>
        </a:p>
      </dgm:t>
    </dgm:pt>
    <dgm:pt modelId="{6AEECD61-1580-4640-91CB-83A374E07FC0}">
      <dgm:prSet phldrT="[Texto]"/>
      <dgm:spPr/>
      <dgm:t>
        <a:bodyPr/>
        <a:lstStyle/>
        <a:p>
          <a:r>
            <a:rPr lang="es-MX" b="1" dirty="0" smtClean="0"/>
            <a:t>Resultado: Informe de resultados de encuesta de intercepción.</a:t>
          </a:r>
          <a:endParaRPr lang="es-MX" b="1" dirty="0"/>
        </a:p>
      </dgm:t>
    </dgm:pt>
    <dgm:pt modelId="{E0DBA56E-9992-4E5E-AA33-85DAD3CC62FE}" type="parTrans" cxnId="{45E15FC8-30A4-4E0C-8B83-CE803941ED42}">
      <dgm:prSet/>
      <dgm:spPr/>
      <dgm:t>
        <a:bodyPr/>
        <a:lstStyle/>
        <a:p>
          <a:endParaRPr lang="es-MX"/>
        </a:p>
      </dgm:t>
    </dgm:pt>
    <dgm:pt modelId="{279A7A18-C820-4613-B984-3C78253FBC3E}" type="sibTrans" cxnId="{45E15FC8-30A4-4E0C-8B83-CE803941ED42}">
      <dgm:prSet/>
      <dgm:spPr/>
      <dgm:t>
        <a:bodyPr/>
        <a:lstStyle/>
        <a:p>
          <a:endParaRPr lang="es-MX"/>
        </a:p>
      </dgm:t>
    </dgm:pt>
    <dgm:pt modelId="{AB4D49C2-B366-4A2F-84D9-890518EE6A50}">
      <dgm:prSet/>
      <dgm:spPr/>
      <dgm:t>
        <a:bodyPr/>
        <a:lstStyle/>
        <a:p>
          <a:r>
            <a:rPr lang="es-MX" b="1" dirty="0" smtClean="0"/>
            <a:t>Resultado: Carpeta de estrategia para la evaluación en desarrollo.</a:t>
          </a:r>
          <a:endParaRPr lang="es-MX" b="1" dirty="0"/>
        </a:p>
      </dgm:t>
    </dgm:pt>
    <dgm:pt modelId="{89DD78E3-56A0-4665-9A06-CBC6D843FC95}" type="parTrans" cxnId="{7D4F8075-C195-4D36-9C43-F74430381AEE}">
      <dgm:prSet/>
      <dgm:spPr/>
      <dgm:t>
        <a:bodyPr/>
        <a:lstStyle/>
        <a:p>
          <a:endParaRPr lang="es-MX"/>
        </a:p>
      </dgm:t>
    </dgm:pt>
    <dgm:pt modelId="{617AA55C-3EF1-481B-BDE9-EFD2A0A79B7E}" type="sibTrans" cxnId="{7D4F8075-C195-4D36-9C43-F74430381AEE}">
      <dgm:prSet/>
      <dgm:spPr/>
      <dgm:t>
        <a:bodyPr/>
        <a:lstStyle/>
        <a:p>
          <a:endParaRPr lang="es-MX"/>
        </a:p>
      </dgm:t>
    </dgm:pt>
    <dgm:pt modelId="{A8DEE889-784C-408B-B132-A55DBC2E4934}">
      <dgm:prSet/>
      <dgm:spPr/>
      <dgm:t>
        <a:bodyPr/>
        <a:lstStyle/>
        <a:p>
          <a:r>
            <a:rPr lang="es-MX" dirty="0" smtClean="0"/>
            <a:t>Diseño de instrumentos y prueba piloto en curso.</a:t>
          </a:r>
          <a:endParaRPr lang="es-MX" dirty="0"/>
        </a:p>
      </dgm:t>
    </dgm:pt>
    <dgm:pt modelId="{C4755589-87D6-4953-9083-185D114D29ED}" type="parTrans" cxnId="{97130ABA-C5FC-4D26-9487-E4DD9A0767C8}">
      <dgm:prSet/>
      <dgm:spPr/>
      <dgm:t>
        <a:bodyPr/>
        <a:lstStyle/>
        <a:p>
          <a:endParaRPr lang="es-MX"/>
        </a:p>
      </dgm:t>
    </dgm:pt>
    <dgm:pt modelId="{754D474C-9C58-417A-BF69-9D1441509594}" type="sibTrans" cxnId="{97130ABA-C5FC-4D26-9487-E4DD9A0767C8}">
      <dgm:prSet/>
      <dgm:spPr/>
      <dgm:t>
        <a:bodyPr/>
        <a:lstStyle/>
        <a:p>
          <a:endParaRPr lang="es-MX"/>
        </a:p>
      </dgm:t>
    </dgm:pt>
    <dgm:pt modelId="{99495ACA-D945-45E9-A149-B852A4969FBA}" type="pres">
      <dgm:prSet presAssocID="{0F4181D2-90BA-4ABD-BCA8-B5915FB8F0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21D08D-77AF-46C6-BFAA-A7E4EEB6232D}" type="pres">
      <dgm:prSet presAssocID="{8D4BCA65-0236-4942-86B3-DB8850090EF1}" presName="composite" presStyleCnt="0"/>
      <dgm:spPr/>
    </dgm:pt>
    <dgm:pt modelId="{89FC6CF4-BA3A-4704-9BC3-6B5A1C88AF91}" type="pres">
      <dgm:prSet presAssocID="{8D4BCA65-0236-4942-86B3-DB8850090EF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5B9F16-39F9-46D4-94DC-F9360E3D814A}" type="pres">
      <dgm:prSet presAssocID="{8D4BCA65-0236-4942-86B3-DB8850090EF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744865-1026-428F-81D0-E08BF615FEDC}" type="pres">
      <dgm:prSet presAssocID="{54737FA9-BCF5-4FE6-AA4A-69DABEFDE061}" presName="sp" presStyleCnt="0"/>
      <dgm:spPr/>
    </dgm:pt>
    <dgm:pt modelId="{CBD36A2C-0D41-419C-84FC-0B466E14FE2D}" type="pres">
      <dgm:prSet presAssocID="{D1D3107D-2454-4EA5-88F6-36722051305A}" presName="composite" presStyleCnt="0"/>
      <dgm:spPr/>
    </dgm:pt>
    <dgm:pt modelId="{D50EB7E7-91C7-4E2F-8317-EAFF60D22F8C}" type="pres">
      <dgm:prSet presAssocID="{D1D3107D-2454-4EA5-88F6-36722051305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C7D0D7-EFB2-4F6C-A844-744BDE2A76F4}" type="pres">
      <dgm:prSet presAssocID="{D1D3107D-2454-4EA5-88F6-36722051305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8D45F3-84BF-4147-B57D-1747970DCD06}" type="pres">
      <dgm:prSet presAssocID="{D953D7D1-5538-4BA0-91E1-3DD4FE4A3ACE}" presName="sp" presStyleCnt="0"/>
      <dgm:spPr/>
    </dgm:pt>
    <dgm:pt modelId="{CF3B3790-F8DB-47B8-B472-231A1F899545}" type="pres">
      <dgm:prSet presAssocID="{93F14B58-2BD7-4BC9-9827-419DF9108325}" presName="composite" presStyleCnt="0"/>
      <dgm:spPr/>
    </dgm:pt>
    <dgm:pt modelId="{FB5109D1-12DB-4358-AD12-1EBC801645E3}" type="pres">
      <dgm:prSet presAssocID="{93F14B58-2BD7-4BC9-9827-419DF91083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B019CC-6F9E-4AEF-A456-CD537FBB9671}" type="pres">
      <dgm:prSet presAssocID="{93F14B58-2BD7-4BC9-9827-419DF91083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DCCA4A-89F9-4658-8235-D830C1DAA082}" type="pres">
      <dgm:prSet presAssocID="{ECB893DD-48FB-4EED-BAAA-BA81AC6D4BE8}" presName="sp" presStyleCnt="0"/>
      <dgm:spPr/>
    </dgm:pt>
    <dgm:pt modelId="{77BA458D-723A-49E5-B8E4-8A37B94AEFF2}" type="pres">
      <dgm:prSet presAssocID="{3B57D4E0-325B-4DD8-9AA4-1CE8FCBE96B7}" presName="composite" presStyleCnt="0"/>
      <dgm:spPr/>
    </dgm:pt>
    <dgm:pt modelId="{EA95EDCE-CC2E-4A09-A4A2-884711F04488}" type="pres">
      <dgm:prSet presAssocID="{3B57D4E0-325B-4DD8-9AA4-1CE8FCBE96B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038384-AC83-4BCB-B27A-5A029B2DCA0E}" type="pres">
      <dgm:prSet presAssocID="{3B57D4E0-325B-4DD8-9AA4-1CE8FCBE96B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AD0454-9B50-4F67-934A-2C28ACADE731}" type="presOf" srcId="{D1D3107D-2454-4EA5-88F6-36722051305A}" destId="{D50EB7E7-91C7-4E2F-8317-EAFF60D22F8C}" srcOrd="0" destOrd="0" presId="urn:microsoft.com/office/officeart/2005/8/layout/chevron2"/>
    <dgm:cxn modelId="{4EB8C5D0-22CF-4B9E-8602-0C654F811E07}" type="presOf" srcId="{3E2E7729-DA1B-41D7-9422-A974263DED50}" destId="{5FB019CC-6F9E-4AEF-A456-CD537FBB9671}" srcOrd="0" destOrd="1" presId="urn:microsoft.com/office/officeart/2005/8/layout/chevron2"/>
    <dgm:cxn modelId="{7D4F8075-C195-4D36-9C43-F74430381AEE}" srcId="{3B57D4E0-325B-4DD8-9AA4-1CE8FCBE96B7}" destId="{AB4D49C2-B366-4A2F-84D9-890518EE6A50}" srcOrd="2" destOrd="0" parTransId="{89DD78E3-56A0-4665-9A06-CBC6D843FC95}" sibTransId="{617AA55C-3EF1-481B-BDE9-EFD2A0A79B7E}"/>
    <dgm:cxn modelId="{AF733179-CF6E-4F0D-A5D5-16A8D28FB5D8}" srcId="{8D4BCA65-0236-4942-86B3-DB8850090EF1}" destId="{1B3F183C-81A6-4699-AA0D-1AAF0A2F1A8D}" srcOrd="0" destOrd="0" parTransId="{A796CE3E-E276-43EF-834A-7FAFBD558778}" sibTransId="{B3568D18-AE98-4BFF-ABD2-A93FA75B8A0C}"/>
    <dgm:cxn modelId="{0009234B-BD12-4609-9E4C-C690BB514B66}" srcId="{93F14B58-2BD7-4BC9-9827-419DF9108325}" destId="{3E2E7729-DA1B-41D7-9422-A974263DED50}" srcOrd="1" destOrd="0" parTransId="{12B51610-DADF-47CE-96AC-11BFFAA8ECAF}" sibTransId="{E4AA05A0-2CCC-4089-8702-AEF3933DF3AD}"/>
    <dgm:cxn modelId="{6321E4CC-343F-420E-B5DD-D11C7F6EB1EB}" type="presOf" srcId="{1B3F183C-81A6-4699-AA0D-1AAF0A2F1A8D}" destId="{5F5B9F16-39F9-46D4-94DC-F9360E3D814A}" srcOrd="0" destOrd="0" presId="urn:microsoft.com/office/officeart/2005/8/layout/chevron2"/>
    <dgm:cxn modelId="{584DE8FF-47F3-4F45-AF8A-EDB76E6736CE}" type="presOf" srcId="{3B57D4E0-325B-4DD8-9AA4-1CE8FCBE96B7}" destId="{EA95EDCE-CC2E-4A09-A4A2-884711F04488}" srcOrd="0" destOrd="0" presId="urn:microsoft.com/office/officeart/2005/8/layout/chevron2"/>
    <dgm:cxn modelId="{1D4C7CA2-656C-4300-B09D-511AD9490B50}" type="presOf" srcId="{3CDB567A-0740-4732-B530-64E827DACC9E}" destId="{5F5B9F16-39F9-46D4-94DC-F9360E3D814A}" srcOrd="0" destOrd="1" presId="urn:microsoft.com/office/officeart/2005/8/layout/chevron2"/>
    <dgm:cxn modelId="{05F088B5-559A-46A5-9812-E6835C95EB38}" srcId="{0F4181D2-90BA-4ABD-BCA8-B5915FB8F089}" destId="{8D4BCA65-0236-4942-86B3-DB8850090EF1}" srcOrd="0" destOrd="0" parTransId="{5CEAF836-CB72-40BB-A206-057D0CCD81B9}" sibTransId="{54737FA9-BCF5-4FE6-AA4A-69DABEFDE061}"/>
    <dgm:cxn modelId="{AB15CAB1-0A01-4B5C-A608-89DB81C593EF}" type="presOf" srcId="{B04798D4-51E7-4740-8433-CAB53F1B0820}" destId="{5FB019CC-6F9E-4AEF-A456-CD537FBB9671}" srcOrd="0" destOrd="0" presId="urn:microsoft.com/office/officeart/2005/8/layout/chevron2"/>
    <dgm:cxn modelId="{805AC342-D99E-4CE2-8894-A9D6137B27D2}" srcId="{D1D3107D-2454-4EA5-88F6-36722051305A}" destId="{08F8EC79-5083-493E-AB52-66F6E41DC85D}" srcOrd="2" destOrd="0" parTransId="{A31DF83B-D6F8-4B3A-A7E5-183DBE0443EB}" sibTransId="{A7712F26-994B-495D-8A44-48F22C3E09BC}"/>
    <dgm:cxn modelId="{3ED86D82-310B-4796-9C09-D320AB244C8E}" srcId="{0F4181D2-90BA-4ABD-BCA8-B5915FB8F089}" destId="{3B57D4E0-325B-4DD8-9AA4-1CE8FCBE96B7}" srcOrd="3" destOrd="0" parTransId="{3625073C-EF4E-4BB8-82F6-3694F918A5C6}" sibTransId="{7F4B0634-6C76-4BB2-A693-4779A880277F}"/>
    <dgm:cxn modelId="{99F18088-2A60-453C-A27F-0D16BFC833EF}" srcId="{0F4181D2-90BA-4ABD-BCA8-B5915FB8F089}" destId="{93F14B58-2BD7-4BC9-9827-419DF9108325}" srcOrd="2" destOrd="0" parTransId="{8AE932D1-6483-4522-A0AF-3AA0E1613AF6}" sibTransId="{ECB893DD-48FB-4EED-BAAA-BA81AC6D4BE8}"/>
    <dgm:cxn modelId="{34325440-7358-4E02-AB3F-67B7852B9DFD}" srcId="{8D4BCA65-0236-4942-86B3-DB8850090EF1}" destId="{3CDB567A-0740-4732-B530-64E827DACC9E}" srcOrd="1" destOrd="0" parTransId="{B721470F-7C3A-42CC-BEFB-7D862ED3E8C9}" sibTransId="{7925C37B-6866-429B-8C15-A130F8C40BBC}"/>
    <dgm:cxn modelId="{6CAD4FD8-ECAF-450A-89DA-7C9453D842F8}" type="presOf" srcId="{A8DEE889-784C-408B-B132-A55DBC2E4934}" destId="{26038384-AC83-4BCB-B27A-5A029B2DCA0E}" srcOrd="0" destOrd="1" presId="urn:microsoft.com/office/officeart/2005/8/layout/chevron2"/>
    <dgm:cxn modelId="{CC38E9A3-AD2E-4FC1-A013-C729D9B55D16}" type="presOf" srcId="{6AEECD61-1580-4640-91CB-83A374E07FC0}" destId="{5FB019CC-6F9E-4AEF-A456-CD537FBB9671}" srcOrd="0" destOrd="2" presId="urn:microsoft.com/office/officeart/2005/8/layout/chevron2"/>
    <dgm:cxn modelId="{0DB58AA8-D6D1-4EF1-8F0A-345F16CC7432}" type="presOf" srcId="{AB4D49C2-B366-4A2F-84D9-890518EE6A50}" destId="{26038384-AC83-4BCB-B27A-5A029B2DCA0E}" srcOrd="0" destOrd="2" presId="urn:microsoft.com/office/officeart/2005/8/layout/chevron2"/>
    <dgm:cxn modelId="{24B8E2B3-190D-4C42-9A63-B9E6DC99E354}" srcId="{D1D3107D-2454-4EA5-88F6-36722051305A}" destId="{D2897103-CAA9-47EB-A53A-741E9C2944C2}" srcOrd="1" destOrd="0" parTransId="{82820364-0BD3-4725-842B-4F53DD77649E}" sibTransId="{3D024EA5-8782-4759-BEB0-E8248F626BFC}"/>
    <dgm:cxn modelId="{ACA03869-382C-42DF-8B74-41E01ADC9B56}" srcId="{3B57D4E0-325B-4DD8-9AA4-1CE8FCBE96B7}" destId="{A40BA9CD-43C2-459F-AE0D-399B0D36EC27}" srcOrd="0" destOrd="0" parTransId="{50F4AA19-D0C9-477A-A9AD-AC6FBB193906}" sibTransId="{89029F06-8F55-4A16-9144-66BCCC05A071}"/>
    <dgm:cxn modelId="{D73B7465-7E50-4060-B365-FB93612A94FA}" type="presOf" srcId="{D85859F0-BB17-4A76-975D-43AA0A2E5470}" destId="{5F5B9F16-39F9-46D4-94DC-F9360E3D814A}" srcOrd="0" destOrd="2" presId="urn:microsoft.com/office/officeart/2005/8/layout/chevron2"/>
    <dgm:cxn modelId="{AB4DFB3D-8535-4DE2-9663-6805E0D681F2}" type="presOf" srcId="{A40BA9CD-43C2-459F-AE0D-399B0D36EC27}" destId="{26038384-AC83-4BCB-B27A-5A029B2DCA0E}" srcOrd="0" destOrd="0" presId="urn:microsoft.com/office/officeart/2005/8/layout/chevron2"/>
    <dgm:cxn modelId="{D88A386F-0C72-4E8D-8644-7834B9EA35F6}" type="presOf" srcId="{0F4181D2-90BA-4ABD-BCA8-B5915FB8F089}" destId="{99495ACA-D945-45E9-A149-B852A4969FBA}" srcOrd="0" destOrd="0" presId="urn:microsoft.com/office/officeart/2005/8/layout/chevron2"/>
    <dgm:cxn modelId="{616F94CA-81A6-42D5-8C89-34ECE984C4C7}" srcId="{93F14B58-2BD7-4BC9-9827-419DF9108325}" destId="{B04798D4-51E7-4740-8433-CAB53F1B0820}" srcOrd="0" destOrd="0" parTransId="{B482AFD3-C314-4710-BCEB-9DB84C5F8DB5}" sibTransId="{F52C61C0-0F0A-4B17-A655-9E83C5D70F76}"/>
    <dgm:cxn modelId="{830A730E-5C1B-450C-A8B2-388605EB1688}" srcId="{D1D3107D-2454-4EA5-88F6-36722051305A}" destId="{85098DA9-6780-4EDF-B543-A946732BFBBC}" srcOrd="0" destOrd="0" parTransId="{06EAFBC3-EDE6-42C5-B717-B513ECA0F3B6}" sibTransId="{89CD9016-3317-4F30-A13F-532AB4A6F071}"/>
    <dgm:cxn modelId="{72E8AA24-EFE9-477B-BC1A-065E065D9787}" type="presOf" srcId="{93F14B58-2BD7-4BC9-9827-419DF9108325}" destId="{FB5109D1-12DB-4358-AD12-1EBC801645E3}" srcOrd="0" destOrd="0" presId="urn:microsoft.com/office/officeart/2005/8/layout/chevron2"/>
    <dgm:cxn modelId="{7C735C50-F48F-431E-A6C3-DADBB6D38672}" srcId="{0F4181D2-90BA-4ABD-BCA8-B5915FB8F089}" destId="{D1D3107D-2454-4EA5-88F6-36722051305A}" srcOrd="1" destOrd="0" parTransId="{B94CB862-6E80-4FC8-84E3-BCF1C012BFCE}" sibTransId="{D953D7D1-5538-4BA0-91E1-3DD4FE4A3ACE}"/>
    <dgm:cxn modelId="{376C4DE5-BD5B-4C36-BF00-439B4310B0F1}" type="presOf" srcId="{85098DA9-6780-4EDF-B543-A946732BFBBC}" destId="{49C7D0D7-EFB2-4F6C-A844-744BDE2A76F4}" srcOrd="0" destOrd="0" presId="urn:microsoft.com/office/officeart/2005/8/layout/chevron2"/>
    <dgm:cxn modelId="{A23C8780-2666-4BA6-8074-564D3D11C399}" srcId="{8D4BCA65-0236-4942-86B3-DB8850090EF1}" destId="{D85859F0-BB17-4A76-975D-43AA0A2E5470}" srcOrd="2" destOrd="0" parTransId="{997609EB-96A8-42A5-B3BC-EF111F64CB7F}" sibTransId="{48788D41-8715-4F00-8C67-31597CCE81B4}"/>
    <dgm:cxn modelId="{78C1AFA7-C3B4-45C4-A298-267D8FEF9369}" type="presOf" srcId="{08F8EC79-5083-493E-AB52-66F6E41DC85D}" destId="{49C7D0D7-EFB2-4F6C-A844-744BDE2A76F4}" srcOrd="0" destOrd="2" presId="urn:microsoft.com/office/officeart/2005/8/layout/chevron2"/>
    <dgm:cxn modelId="{C6E140C4-DE9B-4CC8-B892-458171EE43F4}" type="presOf" srcId="{D2897103-CAA9-47EB-A53A-741E9C2944C2}" destId="{49C7D0D7-EFB2-4F6C-A844-744BDE2A76F4}" srcOrd="0" destOrd="1" presId="urn:microsoft.com/office/officeart/2005/8/layout/chevron2"/>
    <dgm:cxn modelId="{97130ABA-C5FC-4D26-9487-E4DD9A0767C8}" srcId="{3B57D4E0-325B-4DD8-9AA4-1CE8FCBE96B7}" destId="{A8DEE889-784C-408B-B132-A55DBC2E4934}" srcOrd="1" destOrd="0" parTransId="{C4755589-87D6-4953-9083-185D114D29ED}" sibTransId="{754D474C-9C58-417A-BF69-9D1441509594}"/>
    <dgm:cxn modelId="{E8EE0752-FDDD-4C65-B451-FEE997CBC3B1}" type="presOf" srcId="{8D4BCA65-0236-4942-86B3-DB8850090EF1}" destId="{89FC6CF4-BA3A-4704-9BC3-6B5A1C88AF91}" srcOrd="0" destOrd="0" presId="urn:microsoft.com/office/officeart/2005/8/layout/chevron2"/>
    <dgm:cxn modelId="{45E15FC8-30A4-4E0C-8B83-CE803941ED42}" srcId="{93F14B58-2BD7-4BC9-9827-419DF9108325}" destId="{6AEECD61-1580-4640-91CB-83A374E07FC0}" srcOrd="2" destOrd="0" parTransId="{E0DBA56E-9992-4E5E-AA33-85DAD3CC62FE}" sibTransId="{279A7A18-C820-4613-B984-3C78253FBC3E}"/>
    <dgm:cxn modelId="{BE7542C2-EEC6-4F78-9766-58A640E405C0}" type="presParOf" srcId="{99495ACA-D945-45E9-A149-B852A4969FBA}" destId="{0F21D08D-77AF-46C6-BFAA-A7E4EEB6232D}" srcOrd="0" destOrd="0" presId="urn:microsoft.com/office/officeart/2005/8/layout/chevron2"/>
    <dgm:cxn modelId="{C9F033C8-48B3-456F-B710-36F619A7A112}" type="presParOf" srcId="{0F21D08D-77AF-46C6-BFAA-A7E4EEB6232D}" destId="{89FC6CF4-BA3A-4704-9BC3-6B5A1C88AF91}" srcOrd="0" destOrd="0" presId="urn:microsoft.com/office/officeart/2005/8/layout/chevron2"/>
    <dgm:cxn modelId="{4EB434BE-8B85-4721-B595-7ECB52C35E44}" type="presParOf" srcId="{0F21D08D-77AF-46C6-BFAA-A7E4EEB6232D}" destId="{5F5B9F16-39F9-46D4-94DC-F9360E3D814A}" srcOrd="1" destOrd="0" presId="urn:microsoft.com/office/officeart/2005/8/layout/chevron2"/>
    <dgm:cxn modelId="{254BF55B-F1F5-48D8-8984-D9E61F450AE4}" type="presParOf" srcId="{99495ACA-D945-45E9-A149-B852A4969FBA}" destId="{1B744865-1026-428F-81D0-E08BF615FEDC}" srcOrd="1" destOrd="0" presId="urn:microsoft.com/office/officeart/2005/8/layout/chevron2"/>
    <dgm:cxn modelId="{9F1AA88D-D23B-4476-8A88-B4EFA633600F}" type="presParOf" srcId="{99495ACA-D945-45E9-A149-B852A4969FBA}" destId="{CBD36A2C-0D41-419C-84FC-0B466E14FE2D}" srcOrd="2" destOrd="0" presId="urn:microsoft.com/office/officeart/2005/8/layout/chevron2"/>
    <dgm:cxn modelId="{268E1965-7B4E-40AB-9131-890B5DE04481}" type="presParOf" srcId="{CBD36A2C-0D41-419C-84FC-0B466E14FE2D}" destId="{D50EB7E7-91C7-4E2F-8317-EAFF60D22F8C}" srcOrd="0" destOrd="0" presId="urn:microsoft.com/office/officeart/2005/8/layout/chevron2"/>
    <dgm:cxn modelId="{CF976111-08A0-4E45-A042-1125EE9AC697}" type="presParOf" srcId="{CBD36A2C-0D41-419C-84FC-0B466E14FE2D}" destId="{49C7D0D7-EFB2-4F6C-A844-744BDE2A76F4}" srcOrd="1" destOrd="0" presId="urn:microsoft.com/office/officeart/2005/8/layout/chevron2"/>
    <dgm:cxn modelId="{EF62856C-26F9-451C-ADAE-CE5F53570907}" type="presParOf" srcId="{99495ACA-D945-45E9-A149-B852A4969FBA}" destId="{C78D45F3-84BF-4147-B57D-1747970DCD06}" srcOrd="3" destOrd="0" presId="urn:microsoft.com/office/officeart/2005/8/layout/chevron2"/>
    <dgm:cxn modelId="{E88EB701-4012-4290-AB9E-D72FE032B87F}" type="presParOf" srcId="{99495ACA-D945-45E9-A149-B852A4969FBA}" destId="{CF3B3790-F8DB-47B8-B472-231A1F899545}" srcOrd="4" destOrd="0" presId="urn:microsoft.com/office/officeart/2005/8/layout/chevron2"/>
    <dgm:cxn modelId="{01911098-CA1E-4372-BC2E-BCCC80E0B372}" type="presParOf" srcId="{CF3B3790-F8DB-47B8-B472-231A1F899545}" destId="{FB5109D1-12DB-4358-AD12-1EBC801645E3}" srcOrd="0" destOrd="0" presId="urn:microsoft.com/office/officeart/2005/8/layout/chevron2"/>
    <dgm:cxn modelId="{1493E460-A990-4104-A906-8113DC0D2164}" type="presParOf" srcId="{CF3B3790-F8DB-47B8-B472-231A1F899545}" destId="{5FB019CC-6F9E-4AEF-A456-CD537FBB9671}" srcOrd="1" destOrd="0" presId="urn:microsoft.com/office/officeart/2005/8/layout/chevron2"/>
    <dgm:cxn modelId="{A513FA6B-6454-4EB0-BA68-B5039DE0E12E}" type="presParOf" srcId="{99495ACA-D945-45E9-A149-B852A4969FBA}" destId="{93DCCA4A-89F9-4658-8235-D830C1DAA082}" srcOrd="5" destOrd="0" presId="urn:microsoft.com/office/officeart/2005/8/layout/chevron2"/>
    <dgm:cxn modelId="{3F0152FA-C71E-417C-AB31-2AA1525D020E}" type="presParOf" srcId="{99495ACA-D945-45E9-A149-B852A4969FBA}" destId="{77BA458D-723A-49E5-B8E4-8A37B94AEFF2}" srcOrd="6" destOrd="0" presId="urn:microsoft.com/office/officeart/2005/8/layout/chevron2"/>
    <dgm:cxn modelId="{D91A27C1-98CE-4D90-9E6C-9E7D7B11890C}" type="presParOf" srcId="{77BA458D-723A-49E5-B8E4-8A37B94AEFF2}" destId="{EA95EDCE-CC2E-4A09-A4A2-884711F04488}" srcOrd="0" destOrd="0" presId="urn:microsoft.com/office/officeart/2005/8/layout/chevron2"/>
    <dgm:cxn modelId="{46DC77FB-DEC2-43D3-B969-620E2D45672E}" type="presParOf" srcId="{77BA458D-723A-49E5-B8E4-8A37B94AEFF2}" destId="{26038384-AC83-4BCB-B27A-5A029B2DCA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31EA63-9854-4AD9-96D6-E39DE91F8397}">
      <dsp:nvSpPr>
        <dsp:cNvPr id="0" name=""/>
        <dsp:cNvSpPr/>
      </dsp:nvSpPr>
      <dsp:spPr>
        <a:xfrm>
          <a:off x="0" y="564307"/>
          <a:ext cx="7447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F6D6B-ECBE-4E48-AC85-8B789377B6C3}">
      <dsp:nvSpPr>
        <dsp:cNvPr id="0" name=""/>
        <dsp:cNvSpPr/>
      </dsp:nvSpPr>
      <dsp:spPr>
        <a:xfrm>
          <a:off x="442849" y="62467"/>
          <a:ext cx="7823639" cy="100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latin typeface="Arial" pitchFamily="34" charset="0"/>
              <a:cs typeface="Arial" pitchFamily="34" charset="0"/>
            </a:rPr>
            <a:t>Acercar</a:t>
          </a:r>
          <a:r>
            <a:rPr lang="es-MX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MX" sz="2800" kern="1200" dirty="0" smtClean="0">
              <a:latin typeface="Arial" pitchFamily="34" charset="0"/>
              <a:cs typeface="Arial" pitchFamily="34" charset="0"/>
            </a:rPr>
            <a:t>las herramientas, infraestructura y servicios a los contribuyentes.</a:t>
          </a:r>
          <a:endParaRPr lang="es-MX" sz="2800" kern="1200" dirty="0"/>
        </a:p>
      </dsp:txBody>
      <dsp:txXfrm>
        <a:off x="442849" y="62467"/>
        <a:ext cx="7823639" cy="1003680"/>
      </dsp:txXfrm>
    </dsp:sp>
    <dsp:sp modelId="{95BCAB32-A207-4AC6-A41D-C731133EBF34}">
      <dsp:nvSpPr>
        <dsp:cNvPr id="0" name=""/>
        <dsp:cNvSpPr/>
      </dsp:nvSpPr>
      <dsp:spPr>
        <a:xfrm>
          <a:off x="0" y="2106548"/>
          <a:ext cx="7447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FB69-9F8B-4CFE-A0FD-7B42D829E5EC}">
      <dsp:nvSpPr>
        <dsp:cNvPr id="0" name=""/>
        <dsp:cNvSpPr/>
      </dsp:nvSpPr>
      <dsp:spPr>
        <a:xfrm>
          <a:off x="442849" y="1604708"/>
          <a:ext cx="7823639" cy="10036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kern="1200" dirty="0" smtClean="0">
              <a:latin typeface="Arial" pitchFamily="34" charset="0"/>
              <a:cs typeface="Arial" pitchFamily="34" charset="0"/>
            </a:rPr>
            <a:t>Facilitar</a:t>
          </a:r>
          <a:r>
            <a:rPr lang="es-MX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MX" sz="2800" kern="1200" dirty="0" smtClean="0">
              <a:latin typeface="Arial" pitchFamily="34" charset="0"/>
              <a:cs typeface="Arial" pitchFamily="34" charset="0"/>
            </a:rPr>
            <a:t>el cumplimiento de las obligaciones fiscales.</a:t>
          </a:r>
          <a:endParaRPr lang="es-MX" sz="2800" kern="1200" dirty="0" smtClean="0"/>
        </a:p>
      </dsp:txBody>
      <dsp:txXfrm>
        <a:off x="442849" y="1604708"/>
        <a:ext cx="7823639" cy="1003680"/>
      </dsp:txXfrm>
    </dsp:sp>
    <dsp:sp modelId="{C2C716F0-AE65-4B66-BF1F-FC444C0061E7}">
      <dsp:nvSpPr>
        <dsp:cNvPr id="0" name=""/>
        <dsp:cNvSpPr/>
      </dsp:nvSpPr>
      <dsp:spPr>
        <a:xfrm>
          <a:off x="0" y="3648788"/>
          <a:ext cx="7447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A169D-3411-4EAA-B367-7B68C5ABED97}">
      <dsp:nvSpPr>
        <dsp:cNvPr id="0" name=""/>
        <dsp:cNvSpPr/>
      </dsp:nvSpPr>
      <dsp:spPr>
        <a:xfrm>
          <a:off x="442849" y="3146947"/>
          <a:ext cx="7823639" cy="10036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kern="1200" dirty="0" smtClean="0">
              <a:latin typeface="Arial" pitchFamily="34" charset="0"/>
              <a:cs typeface="Arial" pitchFamily="34" charset="0"/>
            </a:rPr>
            <a:t>Ampliar </a:t>
          </a:r>
          <a:r>
            <a:rPr lang="es-MX" sz="2800" kern="1200" dirty="0" smtClean="0">
              <a:latin typeface="Arial" pitchFamily="34" charset="0"/>
              <a:cs typeface="Arial" pitchFamily="34" charset="0"/>
            </a:rPr>
            <a:t>la cobertura de los servicios del SAT.</a:t>
          </a:r>
          <a:endParaRPr lang="es-MX" sz="2800" kern="1200" dirty="0" smtClean="0"/>
        </a:p>
      </dsp:txBody>
      <dsp:txXfrm>
        <a:off x="442849" y="3146947"/>
        <a:ext cx="7823639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FC6CF4-BA3A-4704-9BC3-6B5A1C88AF91}">
      <dsp:nvSpPr>
        <dsp:cNvPr id="0" name=""/>
        <dsp:cNvSpPr/>
      </dsp:nvSpPr>
      <dsp:spPr>
        <a:xfrm rot="5400000">
          <a:off x="-213083" y="217405"/>
          <a:ext cx="1420558" cy="994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Diagnóstico</a:t>
          </a:r>
          <a:endParaRPr lang="es-MX" sz="1500" b="1" kern="1200" dirty="0"/>
        </a:p>
      </dsp:txBody>
      <dsp:txXfrm rot="5400000">
        <a:off x="-213083" y="217405"/>
        <a:ext cx="1420558" cy="994390"/>
      </dsp:txXfrm>
    </dsp:sp>
    <dsp:sp modelId="{5F5B9F16-39F9-46D4-94DC-F9360E3D814A}">
      <dsp:nvSpPr>
        <dsp:cNvPr id="0" name=""/>
        <dsp:cNvSpPr/>
      </dsp:nvSpPr>
      <dsp:spPr>
        <a:xfrm rot="5400000">
          <a:off x="4428001" y="-3429289"/>
          <a:ext cx="923362" cy="7790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Marzo de 2015</a:t>
          </a:r>
          <a:r>
            <a:rPr lang="es-MX" sz="1700" kern="1200" dirty="0" smtClean="0"/>
            <a:t>. Madrid, España.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Análisis de la estrategia y experiencia de México en la implementación y operación. 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Resultado: Cadena de resultados de los NAF.</a:t>
          </a:r>
          <a:endParaRPr lang="es-MX" sz="1700" b="1" kern="1200" dirty="0"/>
        </a:p>
      </dsp:txBody>
      <dsp:txXfrm rot="5400000">
        <a:off x="4428001" y="-3429289"/>
        <a:ext cx="923362" cy="7790585"/>
      </dsp:txXfrm>
    </dsp:sp>
    <dsp:sp modelId="{D50EB7E7-91C7-4E2F-8317-EAFF60D22F8C}">
      <dsp:nvSpPr>
        <dsp:cNvPr id="0" name=""/>
        <dsp:cNvSpPr/>
      </dsp:nvSpPr>
      <dsp:spPr>
        <a:xfrm rot="5400000">
          <a:off x="-213083" y="1493199"/>
          <a:ext cx="1420558" cy="994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Prueba preliminar</a:t>
          </a:r>
          <a:endParaRPr lang="es-MX" sz="1500" b="1" kern="1200" dirty="0"/>
        </a:p>
      </dsp:txBody>
      <dsp:txXfrm rot="5400000">
        <a:off x="-213083" y="1493199"/>
        <a:ext cx="1420558" cy="994390"/>
      </dsp:txXfrm>
    </dsp:sp>
    <dsp:sp modelId="{49C7D0D7-EFB2-4F6C-A844-744BDE2A76F4}">
      <dsp:nvSpPr>
        <dsp:cNvPr id="0" name=""/>
        <dsp:cNvSpPr/>
      </dsp:nvSpPr>
      <dsp:spPr>
        <a:xfrm rot="5400000">
          <a:off x="4427759" y="-2153252"/>
          <a:ext cx="923848" cy="7790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Marzo – Abril de 2015</a:t>
          </a:r>
          <a:r>
            <a:rPr lang="es-MX" sz="1700" kern="1200" dirty="0" smtClean="0"/>
            <a:t>. Ciudad de México.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Diseño de instrumentos y mecanismo de aplicación de encuesta. Prueba piloto.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Resultado: Carpeta de estrategia para la evaluación.</a:t>
          </a:r>
          <a:endParaRPr lang="es-MX" sz="1700" b="1" kern="1200" dirty="0"/>
        </a:p>
      </dsp:txBody>
      <dsp:txXfrm rot="5400000">
        <a:off x="4427759" y="-2153252"/>
        <a:ext cx="923848" cy="7790585"/>
      </dsp:txXfrm>
    </dsp:sp>
    <dsp:sp modelId="{FB5109D1-12DB-4358-AD12-1EBC801645E3}">
      <dsp:nvSpPr>
        <dsp:cNvPr id="0" name=""/>
        <dsp:cNvSpPr/>
      </dsp:nvSpPr>
      <dsp:spPr>
        <a:xfrm rot="5400000">
          <a:off x="-213083" y="2768993"/>
          <a:ext cx="1420558" cy="994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Encuesta 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usuarios</a:t>
          </a:r>
          <a:endParaRPr lang="es-MX" sz="1300" kern="1200" dirty="0"/>
        </a:p>
      </dsp:txBody>
      <dsp:txXfrm rot="5400000">
        <a:off x="-213083" y="2768993"/>
        <a:ext cx="1420558" cy="994390"/>
      </dsp:txXfrm>
    </dsp:sp>
    <dsp:sp modelId="{5FB019CC-6F9E-4AEF-A456-CD537FBB9671}">
      <dsp:nvSpPr>
        <dsp:cNvPr id="0" name=""/>
        <dsp:cNvSpPr/>
      </dsp:nvSpPr>
      <dsp:spPr>
        <a:xfrm rot="5400000">
          <a:off x="4428001" y="-877701"/>
          <a:ext cx="923362" cy="7790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Abril de 2015</a:t>
          </a:r>
          <a:r>
            <a:rPr lang="es-MX" sz="1700" kern="1200" dirty="0" smtClean="0"/>
            <a:t>. Ciudad de México e interior del País  (7 entidades).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Levantamiento de la encuesta, registro y procesamiento de los datos.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Resultado: Informe de resultados de encuesta de intercepción.</a:t>
          </a:r>
          <a:endParaRPr lang="es-MX" sz="1700" b="1" kern="1200" dirty="0"/>
        </a:p>
      </dsp:txBody>
      <dsp:txXfrm rot="5400000">
        <a:off x="4428001" y="-877701"/>
        <a:ext cx="923362" cy="7790585"/>
      </dsp:txXfrm>
    </dsp:sp>
    <dsp:sp modelId="{EA95EDCE-CC2E-4A09-A4A2-884711F04488}">
      <dsp:nvSpPr>
        <dsp:cNvPr id="0" name=""/>
        <dsp:cNvSpPr/>
      </dsp:nvSpPr>
      <dsp:spPr>
        <a:xfrm rot="5400000">
          <a:off x="-213083" y="4044788"/>
          <a:ext cx="1420558" cy="9943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Encuesta</a:t>
          </a:r>
          <a:r>
            <a:rPr lang="es-MX" sz="1300" kern="1200" dirty="0" smtClean="0"/>
            <a:t>  II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colaboradores</a:t>
          </a:r>
          <a:endParaRPr lang="es-MX" sz="1300" kern="1200" dirty="0"/>
        </a:p>
      </dsp:txBody>
      <dsp:txXfrm rot="5400000">
        <a:off x="-213083" y="4044788"/>
        <a:ext cx="1420558" cy="994390"/>
      </dsp:txXfrm>
    </dsp:sp>
    <dsp:sp modelId="{26038384-AC83-4BCB-B27A-5A029B2DCA0E}">
      <dsp:nvSpPr>
        <dsp:cNvPr id="0" name=""/>
        <dsp:cNvSpPr/>
      </dsp:nvSpPr>
      <dsp:spPr>
        <a:xfrm rot="5400000">
          <a:off x="4428001" y="398093"/>
          <a:ext cx="923362" cy="7790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Julio-Agosto de 2015</a:t>
          </a:r>
          <a:r>
            <a:rPr lang="es-MX" sz="1700" kern="1200" dirty="0" smtClean="0"/>
            <a:t>. Ciudad de México e interior del País  (7 entidades).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Diseño de instrumentos y prueba piloto en curso.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/>
            <a:t>Resultado: Carpeta de estrategia para la evaluación en desarrollo.</a:t>
          </a:r>
          <a:endParaRPr lang="es-MX" sz="1700" b="1" kern="1200" dirty="0"/>
        </a:p>
      </dsp:txBody>
      <dsp:txXfrm rot="5400000">
        <a:off x="4428001" y="398093"/>
        <a:ext cx="923362" cy="779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0.13875</cdr:x>
      <cdr:y>0.88404</cdr:y>
    </cdr:from>
    <cdr:to>
      <cdr:x>0.91739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6898" y="2100824"/>
          <a:ext cx="2732487" cy="275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MX" sz="1000" i="1" dirty="0">
              <a:latin typeface="Arial" pitchFamily="34" charset="0"/>
              <a:cs typeface="Arial" pitchFamily="34" charset="0"/>
            </a:rPr>
            <a:t>Otro: Indiferente, inadecuado y muy inadecuado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0.00045</cdr:x>
      <cdr:y>0.13765</cdr:y>
    </cdr:from>
    <cdr:to>
      <cdr:x>1</cdr:x>
      <cdr:y>0.22576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72" y="380995"/>
          <a:ext cx="5712428" cy="24387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EB6AD-530E-4C12-9233-7E00F1F0970F}" type="datetimeFigureOut">
              <a:rPr lang="es-MX" smtClean="0"/>
              <a:pPr/>
              <a:t>24/07/2015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5449-A0C6-4269-9646-8CE208DB26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661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4742-0B90-461E-BC42-6E71364E0B95}" type="datetimeFigureOut">
              <a:rPr lang="es-MX" smtClean="0"/>
              <a:pPr/>
              <a:t>24/07/2015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AD1D8-6F0D-4C1C-AB17-E8E1989F4A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6062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8838"/>
            <a:ext cx="91440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3" descr="SomosSAT.gif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1113" y="6270625"/>
            <a:ext cx="10985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5" descr="Logos-Institcionales-01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66675"/>
            <a:ext cx="4267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14288"/>
            <a:ext cx="9274175" cy="7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3" descr="SomosSAT.gif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0838" y="6078538"/>
            <a:ext cx="10985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" y="0"/>
            <a:ext cx="9142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339752" y="2636912"/>
            <a:ext cx="6120680" cy="147002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95B1E"/>
                </a:solidFill>
              </a:defRPr>
            </a:lvl1pPr>
          </a:lstStyle>
          <a:p>
            <a:r>
              <a:rPr lang="es-ES" dirty="0" smtClean="0"/>
              <a:t>Escribe el título de tu presentación aquí...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627784" y="6309320"/>
            <a:ext cx="3272408" cy="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095B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Escribe la fecha del documento…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351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02840" y="188640"/>
            <a:ext cx="82296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latin typeface="Soberana Sans" pitchFamily="50" charset="0"/>
              </a:defRPr>
            </a:lvl1pPr>
          </a:lstStyle>
          <a:p>
            <a:r>
              <a:rPr lang="es-ES" dirty="0" smtClean="0"/>
              <a:t>Escribe el subtítulo…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9C5894-968D-426B-B09E-694FB3E11320}" type="datetimeFigureOut">
              <a:rPr lang="es-MX" smtClean="0"/>
              <a:pPr/>
              <a:t>24/07/2015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2711D-C1E1-4687-B7C9-A99A53208E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7253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DB1.9F415C4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gif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chart" Target="../charts/char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chart" Target="../charts/char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chart" Target="../charts/char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DB1.9F415C4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DB1.9F415C4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276872"/>
            <a:ext cx="6048672" cy="201622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latin typeface="Arial" pitchFamily="34" charset="0"/>
                <a:cs typeface="Arial" pitchFamily="34" charset="0"/>
              </a:rPr>
              <a:t>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aller </a:t>
            </a:r>
            <a:r>
              <a:rPr lang="es-MX" dirty="0">
                <a:latin typeface="Arial" pitchFamily="34" charset="0"/>
                <a:cs typeface="Arial" pitchFamily="34" charset="0"/>
              </a:rPr>
              <a:t>sobre</a:t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>Estrategias de Educación Fiscal</a:t>
            </a:r>
            <a:endParaRPr lang="es-MX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3272408" cy="216024"/>
          </a:xfrm>
        </p:spPr>
        <p:txBody>
          <a:bodyPr>
            <a:noAutofit/>
          </a:bodyPr>
          <a:lstStyle/>
          <a:p>
            <a:pPr algn="l"/>
            <a:r>
              <a:rPr lang="es-MX" sz="1100" b="1" dirty="0" smtClean="0"/>
              <a:t>La Paz, Bolivia, Julio 2015</a:t>
            </a:r>
            <a:endParaRPr lang="es-MX" sz="1100" b="1" dirty="0"/>
          </a:p>
        </p:txBody>
      </p:sp>
      <p:pic>
        <p:nvPicPr>
          <p:cNvPr id="4" name="3 Imagen" descr="cid:image002.png@01CFCC37.FA37C420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274521" y="4725144"/>
            <a:ext cx="3689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Propósitos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444803522"/>
              </p:ext>
            </p:extLst>
          </p:nvPr>
        </p:nvGraphicFramePr>
        <p:xfrm>
          <a:off x="179512" y="949176"/>
          <a:ext cx="88569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987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Beneficios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176161" cy="49623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Institución Educativa: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 Social y prácticas profesionales: Ofrecer a los alumnos proyectos donde desarrollen actividades profesionales vinculadas con su especialidad universitaria y adquieran experiencia laboral.</a:t>
            </a:r>
          </a:p>
          <a:p>
            <a:pPr marL="285750" lvl="1"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sociedad: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Puntos y servicios de atención alternos.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tributarios gratuitos.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 directamente en la cadena tributaria.</a:t>
            </a:r>
          </a:p>
          <a:p>
            <a:pPr marL="285750" lvl="1"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la Administración Tributaria: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Amplía la cobertura de servicios al contribuyente.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Facilita el cumplimiento de obligaciones fiscales.</a:t>
            </a:r>
          </a:p>
          <a:p>
            <a:pPr lvl="1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Incorporación de los contribuyentes a la economía formal.</a:t>
            </a:r>
          </a:p>
        </p:txBody>
      </p:sp>
    </p:spTree>
    <p:extLst>
      <p:ext uri="{BB962C8B-B14F-4D97-AF65-F5344CB8AC3E}">
        <p14:creationId xmlns="" xmlns:p14="http://schemas.microsoft.com/office/powerpoint/2010/main" val="17929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Componentes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2567" y="2996952"/>
            <a:ext cx="20578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1172" y="3149799"/>
            <a:ext cx="2120668" cy="20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8 Rectángulo"/>
          <p:cNvSpPr>
            <a:spLocks noChangeArrowheads="1"/>
          </p:cNvSpPr>
          <p:nvPr/>
        </p:nvSpPr>
        <p:spPr bwMode="auto">
          <a:xfrm>
            <a:off x="556587" y="2543324"/>
            <a:ext cx="1737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algn="just"/>
            <a:r>
              <a:rPr lang="es-MX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Autoservicio</a:t>
            </a:r>
          </a:p>
        </p:txBody>
      </p:sp>
      <p:sp>
        <p:nvSpPr>
          <p:cNvPr id="14" name="9 Rectángulo"/>
          <p:cNvSpPr>
            <a:spLocks noChangeArrowheads="1"/>
          </p:cNvSpPr>
          <p:nvPr/>
        </p:nvSpPr>
        <p:spPr bwMode="auto">
          <a:xfrm>
            <a:off x="6482973" y="2596842"/>
            <a:ext cx="2337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algn="just"/>
            <a:r>
              <a:rPr lang="es-MX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Acompañamiento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608388" y="1844824"/>
            <a:ext cx="18966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Componentes</a:t>
            </a:r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1484027" y="2013100"/>
            <a:ext cx="2157412" cy="31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484026" y="2013099"/>
            <a:ext cx="0" cy="53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509344" y="2062619"/>
            <a:ext cx="2159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7668344" y="2060848"/>
            <a:ext cx="0" cy="53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Autoservicio</a:t>
            </a:r>
            <a:endParaRPr lang="es-MX" sz="2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99592" y="2708920"/>
            <a:ext cx="2016224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Oferta de Servicios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228475" y="1090960"/>
            <a:ext cx="6102350" cy="5074344"/>
          </a:xfrm>
          <a:prstGeom prst="round2DiagRect">
            <a:avLst/>
          </a:prstGeom>
          <a:solidFill>
            <a:srgbClr val="E4E4E4"/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">
              <a:lnSpc>
                <a:spcPct val="150000"/>
              </a:lnSpc>
              <a:defRPr/>
            </a:pPr>
            <a:endParaRPr lang="es-MX" sz="1600" b="1" dirty="0">
              <a:solidFill>
                <a:schemeClr val="accent1"/>
              </a:solidFill>
              <a:latin typeface="Constantia" pitchFamily="18" charset="0"/>
            </a:endParaRPr>
          </a:p>
          <a:p>
            <a:pPr algn="ctr" fontAlgn="b">
              <a:lnSpc>
                <a:spcPct val="150000"/>
              </a:lnSpc>
              <a:defRPr/>
            </a:pP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Catálogo de trámites de  Autoservicio vía portal del SAT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Inscripción al RFC para el RIF.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 sobre incorporación al RIF.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Generación, actualización y recuperación de Contraseña.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Actualización de actividades económicas.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Aumento y disminución de obligaciones.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Cambio de domicilio fiscal.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Cierre de establecimientos, sucursales, locales, puestos fijos o semifijos.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Reanudación de actividades.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Suspensión de actividades.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Reimpresión de cédula de identificación fiscal.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 para el cálculo y envío de la Declaración Anual de Personas Físicas.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 sobre mis Cuentas</a:t>
            </a:r>
          </a:p>
          <a:p>
            <a:pPr marL="342900" indent="-34290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3" descr="C:\Users\VACP62AR\Pictures\imagesCAWRNI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628800"/>
            <a:ext cx="1436928" cy="83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1988840"/>
            <a:ext cx="234177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78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Acompañamiento:</a:t>
            </a:r>
          </a:p>
        </p:txBody>
      </p:sp>
      <p:pic>
        <p:nvPicPr>
          <p:cNvPr id="18434" name="Picture 2" descr="http://blogdelisyeni.blogia.com/upload/20100701214052-contra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95" r="5163"/>
          <a:stretch>
            <a:fillRect/>
          </a:stretch>
        </p:blipFill>
        <p:spPr bwMode="auto">
          <a:xfrm>
            <a:off x="4644008" y="2789682"/>
            <a:ext cx="4499992" cy="4079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6279" y="1052736"/>
            <a:ext cx="8176161" cy="4962300"/>
          </a:xfrm>
        </p:spPr>
        <p:txBody>
          <a:bodyPr>
            <a:normAutofit fontScale="92500" lnSpcReduction="10000"/>
          </a:bodyPr>
          <a:lstStyle/>
          <a:p>
            <a:pPr marL="360000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Componente adicional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los Módulos dirigida a los contribuyentes.</a:t>
            </a:r>
          </a:p>
          <a:p>
            <a:pPr marL="360000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Visita directa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los domicilios cercanos a la Institución Educativa, con actividad económica evidente, para brindar información fiscal sobre su incorporación a la formalidad así como los beneficios.</a:t>
            </a:r>
          </a:p>
          <a:p>
            <a:pPr marL="360000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Piloto en 2014</a:t>
            </a:r>
          </a:p>
          <a:p>
            <a:pPr marL="360000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Actualmente opera 2 instituciones:</a:t>
            </a:r>
          </a:p>
          <a:p>
            <a:pPr marL="1102950" lvl="1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Autónoma de San Luis Potosí</a:t>
            </a:r>
          </a:p>
          <a:p>
            <a:pPr marL="1102950" lvl="1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Metropolitana de Monterrey</a:t>
            </a:r>
          </a:p>
          <a:p>
            <a:pPr marL="360000" lvl="1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jóvenes que realizan servicio social en el módulo NAF operan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Mercados fijos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Mercados ambulantes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MX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Tianguis*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Establecimientos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Empresas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28440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Posteriormente se invita a contribuyentes a acudir al módulo NAF para ofrecer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conferencias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pláticas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así como ampliar la información o efectuar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trámites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08104" y="60932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[*] Del Náhuatl </a:t>
            </a:r>
            <a:r>
              <a:rPr lang="es-MX" sz="1000" b="1" i="1" dirty="0" err="1" smtClean="0">
                <a:solidFill>
                  <a:srgbClr val="C00000"/>
                </a:solidFill>
              </a:rPr>
              <a:t>tianquiztli</a:t>
            </a:r>
            <a:r>
              <a:rPr lang="es-MX" sz="1000" dirty="0" smtClean="0"/>
              <a:t>:</a:t>
            </a:r>
          </a:p>
          <a:p>
            <a:r>
              <a:rPr lang="es-MX" sz="1000" dirty="0" smtClean="0"/>
              <a:t>Bazar temporal, itinerante al aire libre</a:t>
            </a:r>
            <a:endParaRPr lang="es-MX" sz="1000" dirty="0"/>
          </a:p>
        </p:txBody>
      </p:sp>
    </p:spTree>
    <p:extLst>
      <p:ext uri="{BB962C8B-B14F-4D97-AF65-F5344CB8AC3E}">
        <p14:creationId xmlns="" xmlns:p14="http://schemas.microsoft.com/office/powerpoint/2010/main" val="31976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Distribución de los 79 Núcleos de 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Apoyo Fiscal En México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000" y="909398"/>
            <a:ext cx="8518958" cy="5775201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8665334"/>
              </p:ext>
            </p:extLst>
          </p:nvPr>
        </p:nvGraphicFramePr>
        <p:xfrm>
          <a:off x="6588224" y="404664"/>
          <a:ext cx="1728192" cy="35134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2029"/>
                <a:gridCol w="556163"/>
              </a:tblGrid>
              <a:tr h="379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/>
                        <a:t>ESTADO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AGUASCALIENTES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1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BAJA CALIFORNIA 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BAJA CALIFORNIA SUR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CAMPECHE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2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COAHUIILA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COLIMA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1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CHIAPAS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CHIHUAHUA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2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DISTRITO FEDERAL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DURANGO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GUANAJUATO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GUERRERO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1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HIDALGO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7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JALISCO</a:t>
                      </a:r>
                      <a:endParaRPr lang="es-MX" sz="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MÉXICO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MX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480318"/>
              </p:ext>
            </p:extLst>
          </p:nvPr>
        </p:nvGraphicFramePr>
        <p:xfrm>
          <a:off x="323528" y="3140968"/>
          <a:ext cx="1584177" cy="29283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0658"/>
                <a:gridCol w="623519"/>
              </a:tblGrid>
              <a:tr h="301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/>
                        <a:t>ESTADO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MICHOACÁN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MORELOS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NAYARIT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NUEVO LEÓN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4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OAXACA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PUEBLA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QUERÉTARO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QUINTANA ROO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SAN LUIS POTOSÍ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SINALOA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SONORA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TABASCO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/>
                        <a:t>TAMAULIPAS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TLAXCALA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1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VERACRUZ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YUCATÁN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/>
                        <a:t>0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/>
                        <a:t>ZACATECAS</a:t>
                      </a:r>
                      <a:endParaRPr lang="es-MX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MX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5751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5" y="148478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44" y="1703463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60" y="1919487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76" y="2135511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3901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7321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12" y="537321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01" y="234888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839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3185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3325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564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40" y="257736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9049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52120" y="501317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4</a:t>
            </a:r>
            <a:endParaRPr lang="es-MX" sz="9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00" y="443711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00" y="458951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8" y="474191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57" y="455049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4" y="573325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5091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96" y="490556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70" y="492159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249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36096" y="494116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15</a:t>
            </a:r>
            <a:endParaRPr lang="es-MX" sz="800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91" y="5244073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652120" y="522978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2</a:t>
            </a:r>
            <a:endParaRPr lang="es-MX" sz="900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4" y="497624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48" y="520383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507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44" y="271872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4" y="2908398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82" y="328498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4" y="342634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94" y="534519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03" y="4706213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48" y="4550491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08385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99227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49" y="392701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00" y="4139057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82" y="4139058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40" y="3997697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69" y="379840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551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60" y="228791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24" y="551790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389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91" y="364619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14" y="349033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94" y="3284984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68" y="5046926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68" y="4280418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76" y="4976245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32" y="5170599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87900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95" y="4409131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79" y="546061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83" y="5413083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74" y="4618378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14" y="5531292"/>
            <a:ext cx="148704" cy="1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6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Modalidades de los NAF</a:t>
            </a:r>
          </a:p>
        </p:txBody>
      </p:sp>
      <p:pic>
        <p:nvPicPr>
          <p:cNvPr id="1026" name="Picture 2" descr="\\Vegr826o543a001\2015\Resultados 2014\NAF\Galeria fotográfica\UANL_1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6520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287" y="764704"/>
            <a:ext cx="8176161" cy="4962300"/>
          </a:xfrm>
        </p:spPr>
        <p:txBody>
          <a:bodyPr>
            <a:normAutofit/>
          </a:bodyPr>
          <a:lstStyle/>
          <a:p>
            <a:pPr marL="541338" indent="-541338"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 autoservicio en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Instituciones Educativas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(IE).</a:t>
            </a:r>
          </a:p>
          <a:p>
            <a:pPr marL="541338" indent="-541338"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 autoservicio en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con posición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Crezcamos Juntos.</a:t>
            </a:r>
          </a:p>
          <a:p>
            <a:pPr marL="541338" indent="-541338"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 autoservicio, con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Acompañamiento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IE:</a:t>
            </a:r>
          </a:p>
          <a:p>
            <a:pPr marL="7596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universidades, 6 entidades federativas</a:t>
            </a:r>
          </a:p>
          <a:p>
            <a:pPr marL="760050" lvl="2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Entidades Federativas: Chiapas, Michoacán, DF, Aguascalientes, Jalisco, SLP</a:t>
            </a:r>
          </a:p>
          <a:p>
            <a:pPr marL="760050" lvl="2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Instituciones Educativas: UACH, UMICH, UNAM, UAA, ITSZ, ITCH y UASLP</a:t>
            </a:r>
          </a:p>
          <a:p>
            <a:pPr marL="541338" indent="-541338">
              <a:buAutoNum type="arabicPeriod" startAt="4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autoservicio en “Café Internet”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atendidos por prestadores de Servicio Social (Cuernavaca).</a:t>
            </a:r>
          </a:p>
          <a:p>
            <a:pPr marL="541338" indent="-541338"/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41338" indent="-541338"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Evolución:</a:t>
            </a:r>
          </a:p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Prueba piloto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NAF itinerante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estadio de Ciudad Universitaria de la UNAM</a:t>
            </a:r>
          </a:p>
        </p:txBody>
      </p:sp>
    </p:spTree>
    <p:extLst>
      <p:ext uri="{BB962C8B-B14F-4D97-AF65-F5344CB8AC3E}">
        <p14:creationId xmlns="" xmlns:p14="http://schemas.microsoft.com/office/powerpoint/2010/main" val="4011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418058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Resultados Autoservicio</a:t>
            </a:r>
          </a:p>
        </p:txBody>
      </p:sp>
      <p:pic>
        <p:nvPicPr>
          <p:cNvPr id="2050" name="Picture 2" descr="\\Vegr826o543a001\2015\Resultados 2014\NAF\Galeria fotográfica\UAT_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76" r="25829"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251520" y="836713"/>
            <a:ext cx="4752528" cy="5184576"/>
          </a:xfrm>
        </p:spPr>
        <p:txBody>
          <a:bodyPr>
            <a:noAutofit/>
          </a:bodyPr>
          <a:lstStyle/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365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Posiciones de atención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391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Prestadores de Servicio Social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Instituciones Educativas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Entidades Federativas (de 32)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14,619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Personas atendidas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16,276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Servicios otorgados</a:t>
            </a:r>
          </a:p>
          <a:p>
            <a:pPr>
              <a:tabLst>
                <a:tab pos="1081088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4,445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Declaración Anual 2014</a:t>
            </a:r>
          </a:p>
          <a:p>
            <a:pPr>
              <a:tabLst>
                <a:tab pos="628650" algn="l"/>
              </a:tabLst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628650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mayor demanda:</a:t>
            </a:r>
          </a:p>
          <a:p>
            <a:pPr marL="177800" lvl="1" indent="-177800">
              <a:buFont typeface="Arial" pitchFamily="34" charset="0"/>
              <a:buChar char="•"/>
              <a:tabLst>
                <a:tab pos="628650" algn="l"/>
              </a:tabLst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Envío de Declaraciones mensuales</a:t>
            </a:r>
          </a:p>
          <a:p>
            <a:pPr marL="177800" lvl="1" indent="-177800">
              <a:buFont typeface="Arial" pitchFamily="34" charset="0"/>
              <a:buChar char="•"/>
              <a:tabLst>
                <a:tab pos="628650" algn="l"/>
              </a:tabLst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Facturación electrónica</a:t>
            </a:r>
          </a:p>
          <a:p>
            <a:pPr marL="177800" lvl="1" indent="-177800">
              <a:buFont typeface="Arial" pitchFamily="34" charset="0"/>
              <a:buChar char="•"/>
              <a:tabLst>
                <a:tab pos="628650" algn="l"/>
              </a:tabLst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  <a:tabLst>
                <a:tab pos="628650" algn="l"/>
              </a:tabLst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ha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formalizado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a:</a:t>
            </a:r>
          </a:p>
          <a:p>
            <a:pPr marL="177800" lvl="1" indent="-177800">
              <a:buNone/>
              <a:tabLst>
                <a:tab pos="628650" algn="l"/>
              </a:tabLst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3,713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personas (inscripción al RFC)</a:t>
            </a:r>
          </a:p>
          <a:p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2657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Resultados Acompañamiento</a:t>
            </a:r>
          </a:p>
        </p:txBody>
      </p:sp>
      <p:pic>
        <p:nvPicPr>
          <p:cNvPr id="16386" name="Picture 2" descr="http://www.hobest.es/acompaamiento.jpg/image_pre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Instituciones Educativas participantes: 7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Entidades Federativas: 7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Domicilios Visitados: 2,532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Otorgados: 1159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Principal trámite demandado: Declaración Bimestral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Formalizados (Inscripciones):544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32837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6048672" cy="1656184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Evaluación de impacto de los NAF</a:t>
            </a:r>
            <a:endParaRPr lang="es-MX" sz="2700" i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876256" y="4149080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s-MX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/>
          <p:nvPr/>
        </p:nvSpPr>
        <p:spPr>
          <a:xfrm>
            <a:off x="755576" y="1268760"/>
            <a:ext cx="864096" cy="864096"/>
          </a:xfrm>
          <a:prstGeom prst="ellipse">
            <a:avLst/>
          </a:prstGeom>
          <a:solidFill>
            <a:srgbClr val="54661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1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Contenido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619672" y="1310024"/>
            <a:ext cx="6840759" cy="781569"/>
            <a:chOff x="999722" y="3004"/>
            <a:chExt cx="6965043" cy="781569"/>
          </a:xfrm>
        </p:grpSpPr>
        <p:sp>
          <p:nvSpPr>
            <p:cNvPr id="28" name="27 Pentágono"/>
            <p:cNvSpPr/>
            <p:nvPr/>
          </p:nvSpPr>
          <p:spPr>
            <a:xfrm rot="10800000">
              <a:off x="999722" y="3004"/>
              <a:ext cx="6965043" cy="781569"/>
            </a:xfrm>
            <a:prstGeom prst="homePlate">
              <a:avLst/>
            </a:prstGeom>
            <a:solidFill>
              <a:srgbClr val="8BA9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entágono 4"/>
            <p:cNvSpPr/>
            <p:nvPr/>
          </p:nvSpPr>
          <p:spPr>
            <a:xfrm rot="21600000">
              <a:off x="1195117" y="3004"/>
              <a:ext cx="6769648" cy="781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650" tIns="83820" rIns="156464" bIns="8382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b="1" kern="1200" dirty="0" smtClean="0">
                  <a:latin typeface="Arial" pitchFamily="34" charset="0"/>
                  <a:cs typeface="Arial" pitchFamily="34" charset="0"/>
                </a:rPr>
                <a:t>Antecedentes:  Contexto demográfico y Programa de Educación Fiscal</a:t>
              </a:r>
              <a:endParaRPr lang="es-MX" sz="2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30 Elipse"/>
          <p:cNvSpPr/>
          <p:nvPr/>
        </p:nvSpPr>
        <p:spPr>
          <a:xfrm>
            <a:off x="827584" y="2276872"/>
            <a:ext cx="864096" cy="864096"/>
          </a:xfrm>
          <a:prstGeom prst="ellipse">
            <a:avLst/>
          </a:prstGeom>
          <a:solidFill>
            <a:srgbClr val="54661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2</a:t>
            </a:r>
          </a:p>
        </p:txBody>
      </p:sp>
      <p:sp>
        <p:nvSpPr>
          <p:cNvPr id="32" name="31 Elipse"/>
          <p:cNvSpPr/>
          <p:nvPr/>
        </p:nvSpPr>
        <p:spPr>
          <a:xfrm>
            <a:off x="827584" y="3284984"/>
            <a:ext cx="864096" cy="864096"/>
          </a:xfrm>
          <a:prstGeom prst="ellipse">
            <a:avLst/>
          </a:prstGeom>
          <a:solidFill>
            <a:srgbClr val="54661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3</a:t>
            </a:r>
          </a:p>
        </p:txBody>
      </p:sp>
      <p:sp>
        <p:nvSpPr>
          <p:cNvPr id="33" name="32 Elipse"/>
          <p:cNvSpPr/>
          <p:nvPr/>
        </p:nvSpPr>
        <p:spPr>
          <a:xfrm>
            <a:off x="827584" y="4293096"/>
            <a:ext cx="864096" cy="864096"/>
          </a:xfrm>
          <a:prstGeom prst="ellipse">
            <a:avLst/>
          </a:prstGeom>
          <a:solidFill>
            <a:srgbClr val="54661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4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1691680" y="2314755"/>
            <a:ext cx="6768752" cy="781569"/>
            <a:chOff x="786185" y="1017878"/>
            <a:chExt cx="7392116" cy="781569"/>
          </a:xfrm>
        </p:grpSpPr>
        <p:sp>
          <p:nvSpPr>
            <p:cNvPr id="26" name="25 Pentágono"/>
            <p:cNvSpPr/>
            <p:nvPr/>
          </p:nvSpPr>
          <p:spPr>
            <a:xfrm rot="10800000">
              <a:off x="786185" y="1017878"/>
              <a:ext cx="7392116" cy="781569"/>
            </a:xfrm>
            <a:prstGeom prst="homePlate">
              <a:avLst/>
            </a:prstGeom>
            <a:solidFill>
              <a:srgbClr val="8BA9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6"/>
            <p:cNvSpPr/>
            <p:nvPr/>
          </p:nvSpPr>
          <p:spPr>
            <a:xfrm rot="21600000">
              <a:off x="981581" y="1017878"/>
              <a:ext cx="7196720" cy="781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650" tIns="83820" rIns="156464" bIns="8382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>
                  <a:latin typeface="Arial" pitchFamily="34" charset="0"/>
                  <a:cs typeface="Arial" pitchFamily="34" charset="0"/>
                </a:rPr>
                <a:t>Núcleos de Apoyo Contable y Fiscal (NAF) </a:t>
              </a:r>
              <a:endParaRPr lang="es-MX" sz="2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691680" y="3329629"/>
            <a:ext cx="6768752" cy="781569"/>
            <a:chOff x="786185" y="2032752"/>
            <a:chExt cx="7392116" cy="781569"/>
          </a:xfrm>
        </p:grpSpPr>
        <p:sp>
          <p:nvSpPr>
            <p:cNvPr id="24" name="23 Pentágono"/>
            <p:cNvSpPr/>
            <p:nvPr/>
          </p:nvSpPr>
          <p:spPr>
            <a:xfrm rot="10800000">
              <a:off x="786185" y="2032752"/>
              <a:ext cx="7392116" cy="781569"/>
            </a:xfrm>
            <a:prstGeom prst="homePlate">
              <a:avLst/>
            </a:prstGeom>
            <a:solidFill>
              <a:srgbClr val="8BA9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ágono 8"/>
            <p:cNvSpPr/>
            <p:nvPr/>
          </p:nvSpPr>
          <p:spPr>
            <a:xfrm rot="21600000">
              <a:off x="981581" y="2032752"/>
              <a:ext cx="7196720" cy="781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650" tIns="83820" rIns="156464" bIns="8382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>
                  <a:latin typeface="Arial" pitchFamily="34" charset="0"/>
                  <a:cs typeface="Arial" pitchFamily="34" charset="0"/>
                </a:rPr>
                <a:t>Evaluación de impacto de los NAF en México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691680" y="4344502"/>
            <a:ext cx="6768752" cy="781569"/>
            <a:chOff x="786185" y="3047625"/>
            <a:chExt cx="7392116" cy="781569"/>
          </a:xfrm>
        </p:grpSpPr>
        <p:sp>
          <p:nvSpPr>
            <p:cNvPr id="22" name="21 Pentágono"/>
            <p:cNvSpPr/>
            <p:nvPr/>
          </p:nvSpPr>
          <p:spPr>
            <a:xfrm rot="10800000">
              <a:off x="786185" y="3047625"/>
              <a:ext cx="7392116" cy="781569"/>
            </a:xfrm>
            <a:prstGeom prst="homePlate">
              <a:avLst/>
            </a:prstGeom>
            <a:solidFill>
              <a:srgbClr val="8BA91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ágono 10"/>
            <p:cNvSpPr/>
            <p:nvPr/>
          </p:nvSpPr>
          <p:spPr>
            <a:xfrm rot="21600000">
              <a:off x="981581" y="3047625"/>
              <a:ext cx="7196720" cy="781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650" tIns="83820" rIns="156464" bIns="8382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altLang="es-MX" sz="2200" b="1" kern="1200" dirty="0" smtClean="0">
                  <a:latin typeface="Arial" pitchFamily="34" charset="0"/>
                  <a:cs typeface="Arial" pitchFamily="34" charset="0"/>
                </a:rPr>
                <a:t>Resultados de la Encuesta de Intercepción a usuarios NAF</a:t>
              </a:r>
              <a:endParaRPr lang="es-MX" sz="2200" b="1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10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840" y="116632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Etapas de implementación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79512" y="836712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Diagnóstico preliminar de los NAF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Piloto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/>
                <a:t>Diagnóstico</a:t>
              </a:r>
              <a:endParaRPr lang="es-MX" sz="1500" b="1" kern="1200" dirty="0"/>
            </a:p>
          </p:txBody>
        </p:sp>
      </p:grpSp>
      <p:sp>
        <p:nvSpPr>
          <p:cNvPr id="18" name="1 Marcador de contenido"/>
          <p:cNvSpPr txBox="1">
            <a:spLocks/>
          </p:cNvSpPr>
          <p:nvPr/>
        </p:nvSpPr>
        <p:spPr>
          <a:xfrm>
            <a:off x="1907704" y="980728"/>
            <a:ext cx="6645424" cy="48965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92075"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Taller de Evaluación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NAF, Madrid 2015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92075"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MX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92075"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Aplicado</a:t>
            </a:r>
            <a:r>
              <a:rPr kumimoji="0" lang="es-MX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el análisis de Cadena de Resultados se priorizaron los siguientes ejes temáticos:</a:t>
            </a:r>
          </a:p>
          <a:p>
            <a:pPr marL="92075"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Productos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La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atención personalizada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sobre la cultura fiscal y contributiva prestada por estudiantes en centros de NAF creados y publicados.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Impacto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Promover el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aumento del cumplimiento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voluntario y oportuno de los contribuyentes asesorados por el NAF.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Efecto</a:t>
            </a:r>
          </a:p>
          <a:p>
            <a:pPr marL="360000" marR="0" lvl="0" indent="-2844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Exista un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incremento de la base tributaria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de las entidades asistidas por el SAT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berana Sans" pitchFamily="50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Cadena de resultados de los NAF (*)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t="4713"/>
          <a:stretch>
            <a:fillRect/>
          </a:stretch>
        </p:blipFill>
        <p:spPr bwMode="auto">
          <a:xfrm>
            <a:off x="0" y="805221"/>
            <a:ext cx="9144000" cy="167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74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Propuesta México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Piloto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1 Marcador de contenido"/>
          <p:cNvSpPr>
            <a:spLocks noGrp="1"/>
          </p:cNvSpPr>
          <p:nvPr>
            <p:ph idx="1"/>
          </p:nvPr>
        </p:nvSpPr>
        <p:spPr>
          <a:xfrm>
            <a:off x="1259632" y="1052736"/>
            <a:ext cx="7128792" cy="4896544"/>
          </a:xfrm>
        </p:spPr>
        <p:txBody>
          <a:bodyPr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Administración de Educación Fiscal propone implementar con la capacidad propia tres encuestas dirigidos a contribuyentes y asesores y docentes, a fin de identificar su percepción sobre los NAF y documentar hallazgos para la mejora del servicio.</a:t>
            </a:r>
          </a:p>
          <a:p>
            <a:pPr algn="just" defTabSz="914400">
              <a:lnSpc>
                <a:spcPct val="150000"/>
              </a:lnSpc>
            </a:pPr>
            <a:endParaRPr lang="es-MX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genera una estrategia longitudinal para aplicar en campo los instrumentos:</a:t>
            </a:r>
          </a:p>
          <a:p>
            <a:pPr marL="531813" indent="-173038" algn="just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Tomando como base regustados del diagnóstico.</a:t>
            </a:r>
          </a:p>
          <a:p>
            <a:pPr marL="531813" indent="-173038" algn="just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Instrumentación de propuesta EUROsociAL.</a:t>
            </a:r>
          </a:p>
          <a:p>
            <a:pPr marL="531813" indent="-173038" algn="just" defTabSz="91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 y financiamiento  Internacional.</a:t>
            </a:r>
            <a:endParaRPr lang="es-MX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Encuesta de intercepció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4822" y="288032"/>
            <a:ext cx="4509178" cy="6093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Diseño de instrumentos de medición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Piloto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1 Marcador de contenido"/>
          <p:cNvSpPr>
            <a:spLocks noGrp="1"/>
          </p:cNvSpPr>
          <p:nvPr>
            <p:ph idx="1"/>
          </p:nvPr>
        </p:nvSpPr>
        <p:spPr>
          <a:xfrm>
            <a:off x="1259632" y="1052736"/>
            <a:ext cx="4104456" cy="4896544"/>
          </a:xfrm>
        </p:spPr>
        <p:txBody>
          <a:bodyPr>
            <a:normAutofit/>
          </a:bodyPr>
          <a:lstStyle/>
          <a:p>
            <a:pPr marL="360000" indent="-284400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planteó como un instrumento para conocer las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motivaciones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acudir a los NAF, la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accesibilidad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representan, la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calidad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los servicios prestados, la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conciencia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tributaria de los usuarios y el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conocimiento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sobre las características de dichos módulos.  </a:t>
            </a:r>
          </a:p>
          <a:p>
            <a:pPr marL="717550" indent="-284163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02950" lvl="1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Diseño de instrumentos de medición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Piloto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1 Marcador de contenido"/>
          <p:cNvSpPr>
            <a:spLocks noGrp="1"/>
          </p:cNvSpPr>
          <p:nvPr>
            <p:ph idx="1"/>
          </p:nvPr>
        </p:nvSpPr>
        <p:spPr>
          <a:xfrm>
            <a:off x="1619672" y="908720"/>
            <a:ext cx="6336704" cy="4896544"/>
          </a:xfrm>
        </p:spPr>
        <p:txBody>
          <a:bodyPr>
            <a:normAutofit lnSpcReduction="10000"/>
          </a:bodyPr>
          <a:lstStyle/>
          <a:p>
            <a:pPr marL="360000" indent="-284400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Preguntas cerradas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reflexivas con opción múltiple, escalares de calificación y cuadro de comentarios.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 de captura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integrar data.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reactivos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secciones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 </a:t>
            </a:r>
            <a:r>
              <a:rPr lang="es-MX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sociodemográficos</a:t>
            </a: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Conocimiento, motivación para acudir y acceso a los NAF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Satisfacción con la calidad del servicio prestado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 fiscal y contributiva.</a:t>
            </a:r>
          </a:p>
          <a:p>
            <a:pPr marL="717550" indent="-284163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02950" lvl="1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</p:txBody>
      </p:sp>
      <p:graphicFrame>
        <p:nvGraphicFramePr>
          <p:cNvPr id="22" name="21 Objeto"/>
          <p:cNvGraphicFramePr>
            <a:graphicFrameLocks noChangeAspect="1"/>
          </p:cNvGraphicFramePr>
          <p:nvPr/>
        </p:nvGraphicFramePr>
        <p:xfrm>
          <a:off x="7524328" y="5733256"/>
          <a:ext cx="1194799" cy="1008112"/>
        </p:xfrm>
        <a:graphic>
          <a:graphicData uri="http://schemas.openxmlformats.org/presentationml/2006/ole">
            <p:oleObj spid="_x0000_s1027" name="Acrobat Document" showAsIcon="1" r:id="rId3" imgW="914400" imgH="771480" progId="AcroExch.Document.11">
              <p:embed/>
            </p:oleObj>
          </a:graphicData>
        </a:graphic>
      </p:graphicFrame>
      <p:sp>
        <p:nvSpPr>
          <p:cNvPr id="23" name="22 Llamada de flecha a la derecha"/>
          <p:cNvSpPr/>
          <p:nvPr/>
        </p:nvSpPr>
        <p:spPr>
          <a:xfrm>
            <a:off x="6012160" y="5589240"/>
            <a:ext cx="1656184" cy="864096"/>
          </a:xfrm>
          <a:prstGeom prst="right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Para abrir: [</a:t>
            </a:r>
            <a:r>
              <a:rPr lang="es-MX" sz="1000" dirty="0" err="1" smtClean="0">
                <a:solidFill>
                  <a:schemeClr val="tx1"/>
                </a:solidFill>
              </a:rPr>
              <a:t>Esc</a:t>
            </a:r>
            <a:r>
              <a:rPr lang="es-MX" sz="1000" dirty="0" smtClean="0">
                <a:solidFill>
                  <a:schemeClr val="tx1"/>
                </a:solidFill>
              </a:rPr>
              <a:t>] y doble clic en el ícono</a:t>
            </a:r>
            <a:endParaRPr lang="es-MX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CIMG28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24128" y="0"/>
            <a:ext cx="345638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Prueba piloto para probar instrumentos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Piloto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1 Marcador de contenido"/>
          <p:cNvSpPr>
            <a:spLocks noGrp="1"/>
          </p:cNvSpPr>
          <p:nvPr>
            <p:ph idx="1"/>
          </p:nvPr>
        </p:nvSpPr>
        <p:spPr>
          <a:xfrm>
            <a:off x="1259632" y="1052736"/>
            <a:ext cx="4392488" cy="489654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Sede</a:t>
            </a:r>
          </a:p>
          <a:p>
            <a:pPr marL="92075"/>
            <a:r>
              <a:rPr lang="es-MX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Universidad Nacional Autónoma de México</a:t>
            </a:r>
          </a:p>
          <a:p>
            <a:pPr marL="92075"/>
            <a:r>
              <a:rPr lang="es-MX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Facultad de Contaduría y Administración</a:t>
            </a:r>
          </a:p>
          <a:p>
            <a:pPr marL="92075"/>
            <a:endParaRPr lang="es-MX" sz="1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 cuestionarios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encuestadores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día: 23 de abril de 2015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Público objetivo: contribuyentes que acuden al NAF</a:t>
            </a: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Herramientas: </a:t>
            </a:r>
          </a:p>
          <a:p>
            <a:pPr marL="531813" lvl="1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 para Encuesta</a:t>
            </a:r>
          </a:p>
          <a:p>
            <a:pPr marL="531813" lvl="1" indent="-173038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Plantilla de captura</a:t>
            </a:r>
          </a:p>
          <a:p>
            <a:pPr marL="1102950" lvl="1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Recursos y materiales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Piloto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1 Marcador de contenido"/>
          <p:cNvSpPr>
            <a:spLocks noGrp="1"/>
          </p:cNvSpPr>
          <p:nvPr>
            <p:ph idx="1"/>
          </p:nvPr>
        </p:nvSpPr>
        <p:spPr>
          <a:xfrm>
            <a:off x="1259632" y="1052736"/>
            <a:ext cx="4608512" cy="4896544"/>
          </a:xfrm>
        </p:spPr>
        <p:txBody>
          <a:bodyPr>
            <a:normAutofit lnSpcReduction="10000"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Comunicación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grupo de </a:t>
            </a:r>
            <a:r>
              <a:rPr lang="es-MX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como medio principal durante la prueba.</a:t>
            </a:r>
          </a:p>
          <a:p>
            <a:pPr marL="173038" indent="-173038"/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Tabla de apoyo, Bolígrafo color azul.</a:t>
            </a:r>
          </a:p>
          <a:p>
            <a:pPr marL="173038" indent="-173038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Presentación e identificación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Calzado de piso (no tenis), pantalón de vestir azul marino o negro y playera institucional. Credencial del SAT a la vista</a:t>
            </a:r>
          </a:p>
          <a:p>
            <a:pPr marL="173038" indent="-173038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Reloj de pulso (no celular), cuestionarios impresos.</a:t>
            </a:r>
          </a:p>
          <a:p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</p:txBody>
      </p:sp>
      <p:pic>
        <p:nvPicPr>
          <p:cNvPr id="19" name="18 Imagen" descr="CIMG28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40152" y="0"/>
            <a:ext cx="32038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UNAM_55.jpg"/>
          <p:cNvPicPr>
            <a:picLocks noChangeAspect="1"/>
          </p:cNvPicPr>
          <p:nvPr/>
        </p:nvPicPr>
        <p:blipFill>
          <a:blip r:embed="rId2" cstate="print"/>
          <a:srcRect t="10633" b="7975"/>
          <a:stretch>
            <a:fillRect/>
          </a:stretch>
        </p:blipFill>
        <p:spPr>
          <a:xfrm flipH="1">
            <a:off x="0" y="4437113"/>
            <a:ext cx="4355976" cy="2420888"/>
          </a:xfrm>
          <a:prstGeom prst="rect">
            <a:avLst/>
          </a:prstGeom>
        </p:spPr>
      </p:pic>
      <p:pic>
        <p:nvPicPr>
          <p:cNvPr id="22" name="21 Imagen" descr="UNAM_35.jpg"/>
          <p:cNvPicPr>
            <a:picLocks noChangeAspect="1"/>
          </p:cNvPicPr>
          <p:nvPr/>
        </p:nvPicPr>
        <p:blipFill>
          <a:blip r:embed="rId3" cstate="print"/>
          <a:srcRect l="7508" t="15827" b="29880"/>
          <a:stretch>
            <a:fillRect/>
          </a:stretch>
        </p:blipFill>
        <p:spPr>
          <a:xfrm>
            <a:off x="4355976" y="4437112"/>
            <a:ext cx="4788024" cy="2420888"/>
          </a:xfrm>
          <a:prstGeom prst="rect">
            <a:avLst/>
          </a:prstGeom>
        </p:spPr>
      </p:pic>
      <p:grpSp>
        <p:nvGrpSpPr>
          <p:cNvPr id="4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Piloto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41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Implementación de la Encuesta I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128792" cy="3600400"/>
          </a:xfrm>
        </p:spPr>
        <p:txBody>
          <a:bodyPr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 de levantamiento: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 24 al 30 de abril. Durante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campaña de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declaración anual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 defTabSz="914400">
              <a:lnSpc>
                <a:spcPct val="150000"/>
              </a:lnSpc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</a:t>
            </a:r>
            <a:r>
              <a:rPr lang="es-MX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muestral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nivel de confianza del 95% y un error del 5.7%.</a:t>
            </a:r>
          </a:p>
          <a:p>
            <a:pPr lvl="0" algn="just" defTabSz="914400">
              <a:lnSpc>
                <a:spcPct val="150000"/>
              </a:lnSpc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cooperación de EUROsociAL y el área de Evaluación de la FIIAPP facilitadores para la asesoría de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Carlos </a:t>
            </a:r>
            <a:r>
              <a:rPr lang="es-MX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Asenjo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experto en la materia.</a:t>
            </a:r>
            <a:endParaRPr lang="es-MX" sz="2000" dirty="0" smtClean="0"/>
          </a:p>
        </p:txBody>
      </p:sp>
      <p:grpSp>
        <p:nvGrpSpPr>
          <p:cNvPr id="2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6" name="5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Encuesta 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Logística de aplicación en campo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5" name="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 II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Encuesta 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Piloto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1475656" y="908720"/>
          <a:ext cx="7488832" cy="530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604"/>
                <a:gridCol w="2233756"/>
                <a:gridCol w="864096"/>
                <a:gridCol w="1224136"/>
                <a:gridCol w="1008112"/>
                <a:gridCol w="1152128"/>
              </a:tblGrid>
              <a:tr h="4598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Entidad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Institución </a:t>
                      </a:r>
                      <a:r>
                        <a:rPr lang="es-MX" sz="1050" u="none" strike="noStrike" dirty="0">
                          <a:latin typeface="Soberana Sans" pitchFamily="50" charset="0"/>
                        </a:rPr>
                        <a:t>Educativa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Tamaño de muestra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latin typeface="Soberana Sans" pitchFamily="50" charset="0"/>
                        </a:rPr>
                        <a:t>Días de levantamiento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Encuestas</a:t>
                      </a:r>
                    </a:p>
                    <a:p>
                      <a:pPr algn="ctr" fontAlgn="ctr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por </a:t>
                      </a:r>
                      <a:r>
                        <a:rPr lang="es-MX" sz="1050" u="none" strike="noStrike" dirty="0">
                          <a:latin typeface="Soberana Sans" pitchFamily="50" charset="0"/>
                        </a:rPr>
                        <a:t>día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Encuestadores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397355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Estado de México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Instituto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Universitario del Estado de </a:t>
                      </a:r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México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65798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Tamaulipas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Autónoma de Tamaulipas - Campus </a:t>
                      </a:r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Tampico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320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Jalisco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Centro Universitario UTEG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788294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Morelos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Autónoma del Estado de Morelos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3973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latin typeface="Soberana Sans" pitchFamily="50" charset="0"/>
                        </a:rPr>
                        <a:t>Nuevo León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Autónoma de Nuevo </a:t>
                      </a:r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León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47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latin typeface="Soberana Sans" pitchFamily="50" charset="0"/>
                        </a:rPr>
                        <a:t>Nuevo León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Metropolitana de Monterrey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latin typeface="Soberana Sans" pitchFamily="50" charset="0"/>
                        </a:rPr>
                        <a:t>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47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latin typeface="Soberana Sans" pitchFamily="50" charset="0"/>
                        </a:rPr>
                        <a:t>Nuevo León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latin typeface="Soberana Sans" pitchFamily="50" charset="0"/>
                        </a:rPr>
                        <a:t>Instituto </a:t>
                      </a:r>
                      <a:r>
                        <a:rPr lang="pt-BR" sz="1000" u="none" strike="noStrike" dirty="0">
                          <a:latin typeface="Soberana Sans" pitchFamily="50" charset="0"/>
                        </a:rPr>
                        <a:t>Tecnológico de Monterrey. Campus Monterrey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75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San Luis Potosí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Autónoma de San Luis Potosí.- Río Verde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475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050" u="none" strike="noStrike" dirty="0">
                          <a:latin typeface="Soberana Sans" pitchFamily="50" charset="0"/>
                        </a:rPr>
                        <a:t>Chiapas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Universidad </a:t>
                      </a:r>
                      <a:r>
                        <a:rPr lang="es-MX" sz="1000" u="none" strike="noStrike" dirty="0">
                          <a:latin typeface="Soberana Sans" pitchFamily="50" charset="0"/>
                        </a:rPr>
                        <a:t>Nacional Autónoma de Chiapas Tuxtla </a:t>
                      </a:r>
                      <a:r>
                        <a:rPr lang="es-MX" sz="1000" u="none" strike="noStrike" dirty="0" smtClean="0">
                          <a:latin typeface="Soberana Sans" pitchFamily="50" charset="0"/>
                        </a:rPr>
                        <a:t>Gutiérrez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latin typeface="Soberana Sans" pitchFamily="50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 smtClean="0">
                          <a:latin typeface="Soberana Sans" pitchFamily="50" charset="0"/>
                        </a:rPr>
                        <a:t>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  <a:tr h="2604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Soberana Sans" pitchFamily="50" charset="0"/>
                        </a:rPr>
                        <a:t>7 </a:t>
                      </a:r>
                      <a:endParaRPr lang="es-MX" sz="1400" b="1" u="none" strike="noStrike" dirty="0" smtClean="0">
                        <a:latin typeface="Soberana Sans" pitchFamily="50" charset="0"/>
                      </a:endParaRPr>
                    </a:p>
                    <a:p>
                      <a:pPr algn="ctr" fontAlgn="ctr"/>
                      <a:r>
                        <a:rPr lang="es-MX" sz="900" b="1" u="none" strike="noStrike" dirty="0" smtClean="0">
                          <a:latin typeface="Soberana Sans" pitchFamily="50" charset="0"/>
                        </a:rPr>
                        <a:t>entidades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latin typeface="Soberana Sans" pitchFamily="50" charset="0"/>
                        </a:rPr>
                        <a:t>9</a:t>
                      </a:r>
                    </a:p>
                    <a:p>
                      <a:pPr algn="ctr" fontAlgn="b"/>
                      <a:r>
                        <a:rPr lang="es-MX" sz="1000" b="1" u="none" strike="noStrike" dirty="0" smtClean="0">
                          <a:latin typeface="Soberana Sans" pitchFamily="50" charset="0"/>
                        </a:rPr>
                        <a:t>universidades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latin typeface="Soberana Sans" pitchFamily="50" charset="0"/>
                        </a:rPr>
                        <a:t>320</a:t>
                      </a:r>
                    </a:p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encuestados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latin typeface="Soberana Sans" pitchFamily="50" charset="0"/>
                        </a:rPr>
                        <a:t>26</a:t>
                      </a:r>
                    </a:p>
                    <a:p>
                      <a:pPr algn="ctr" fontAlgn="b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días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320</a:t>
                      </a:r>
                    </a:p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cuestionarios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latin typeface="Soberana Sans" pitchFamily="50" charset="0"/>
                        </a:rPr>
                        <a:t>7</a:t>
                      </a:r>
                    </a:p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Soberana Sans" pitchFamily="50" charset="0"/>
                        </a:rPr>
                        <a:t>encuestadores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Soberana Sans" pitchFamily="50" charset="0"/>
                      </a:endParaRPr>
                    </a:p>
                  </a:txBody>
                  <a:tcPr marL="6753" marR="6753" marT="675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564904"/>
            <a:ext cx="6048672" cy="1440160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Antecedentes</a:t>
            </a:r>
            <a:endParaRPr lang="es-MX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876256" y="4149080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s-MX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6" name="5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Encuesta II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</a:t>
              </a:r>
              <a:r>
                <a:rPr lang="es-MX" sz="1500" b="1" kern="1200" dirty="0" smtClean="0">
                  <a:solidFill>
                    <a:schemeClr val="bg1"/>
                  </a:solidFill>
                </a:rPr>
                <a:t> 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Piloto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41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Encuesta de opinión a colaboradores del NAF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 Marcador de contenido"/>
          <p:cNvSpPr>
            <a:spLocks noGrp="1"/>
          </p:cNvSpPr>
          <p:nvPr>
            <p:ph idx="1"/>
          </p:nvPr>
        </p:nvSpPr>
        <p:spPr>
          <a:xfrm>
            <a:off x="1619672" y="908720"/>
            <a:ext cx="6552728" cy="4896544"/>
          </a:xfrm>
        </p:spPr>
        <p:txBody>
          <a:bodyPr>
            <a:normAutofit/>
          </a:bodyPr>
          <a:lstStyle/>
          <a:p>
            <a:pPr marL="360000" indent="-284400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Segunda fase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 captación de datos, ahora enfocada a: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02950" lvl="1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Prestadores de Servicio Social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dan asesoría en los NAF.</a:t>
            </a:r>
          </a:p>
          <a:p>
            <a:pPr marL="1102950" lvl="1" indent="-2844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Docentes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fungen como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Coordinadores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los NAF y el equipo de asesores.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Implementación remota (vía telefónica o correo electrónico).</a:t>
            </a:r>
          </a:p>
          <a:p>
            <a:pPr marL="360000" indent="-2844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concluido, primera prueba de instrumentos en curso en 7 Universidades para despliegue en campo una vez concluido el periodo vacacional.</a:t>
            </a:r>
          </a:p>
          <a:p>
            <a:pPr marL="360000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7550" indent="-284163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02950" lvl="1" indent="-2844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 Grupo"/>
          <p:cNvGrpSpPr/>
          <p:nvPr/>
        </p:nvGrpSpPr>
        <p:grpSpPr>
          <a:xfrm>
            <a:off x="251520" y="4509120"/>
            <a:ext cx="994390" cy="1420558"/>
            <a:chOff x="1" y="4321"/>
            <a:chExt cx="994390" cy="1420558"/>
          </a:xfrm>
        </p:grpSpPr>
        <p:sp>
          <p:nvSpPr>
            <p:cNvPr id="6" name="5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/>
                  </a:solidFill>
                </a:rPr>
                <a:t>Encuesta II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1520" y="3356992"/>
            <a:ext cx="994390" cy="1420558"/>
            <a:chOff x="1" y="4321"/>
            <a:chExt cx="994390" cy="1420558"/>
          </a:xfrm>
        </p:grpSpPr>
        <p:sp>
          <p:nvSpPr>
            <p:cNvPr id="9" name="8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Encuesta</a:t>
              </a:r>
              <a:r>
                <a:rPr lang="es-MX" sz="1500" b="1" kern="1200" dirty="0" smtClean="0">
                  <a:solidFill>
                    <a:schemeClr val="bg1"/>
                  </a:solidFill>
                </a:rPr>
                <a:t> I</a:t>
              </a:r>
              <a:endParaRPr lang="es-MX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51520" y="2204864"/>
            <a:ext cx="994390" cy="1420558"/>
            <a:chOff x="1" y="4321"/>
            <a:chExt cx="994390" cy="14205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11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Piloto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51520" y="1052736"/>
            <a:ext cx="994390" cy="1420558"/>
            <a:chOff x="1" y="4321"/>
            <a:chExt cx="994390" cy="1420558"/>
          </a:xfrm>
        </p:grpSpPr>
        <p:sp>
          <p:nvSpPr>
            <p:cNvPr id="15" name="14 Cheurón"/>
            <p:cNvSpPr/>
            <p:nvPr/>
          </p:nvSpPr>
          <p:spPr>
            <a:xfrm rot="5400000">
              <a:off x="-213083" y="217405"/>
              <a:ext cx="1420558" cy="99439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1" y="501516"/>
              <a:ext cx="994390" cy="426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kern="1200" dirty="0" smtClean="0">
                  <a:solidFill>
                    <a:schemeClr val="bg1">
                      <a:lumMod val="65000"/>
                    </a:schemeClr>
                  </a:solidFill>
                </a:rPr>
                <a:t>Diagnóstico</a:t>
              </a:r>
              <a:endParaRPr lang="es-MX" sz="1500" b="1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9" name="18 Marcador de contenido" descr="Coordinador.PNG"/>
          <p:cNvPicPr>
            <a:picLocks noChangeAspect="1"/>
          </p:cNvPicPr>
          <p:nvPr/>
        </p:nvPicPr>
        <p:blipFill>
          <a:blip r:embed="rId3" cstate="print"/>
          <a:srcRect l="1988" t="1455" r="3770" b="1092"/>
          <a:stretch>
            <a:fillRect/>
          </a:stretch>
        </p:blipFill>
        <p:spPr>
          <a:xfrm>
            <a:off x="6084168" y="3573016"/>
            <a:ext cx="20882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19 Marcador de contenido" descr="asesor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961" t="1291" r="3922" b="1888"/>
          <a:stretch>
            <a:fillRect/>
          </a:stretch>
        </p:blipFill>
        <p:spPr>
          <a:xfrm>
            <a:off x="6066166" y="236645"/>
            <a:ext cx="2178242" cy="2904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41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Dos nuevos instrumentos: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331640" y="1024855"/>
            <a:ext cx="56166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Cuestionarios para colaboradores</a:t>
            </a:r>
          </a:p>
          <a:p>
            <a:r>
              <a:rPr lang="es-MX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Preguntas mixtas, reflexivas con opción múltiple, escalares de calificación y cuadro de comentarios</a:t>
            </a:r>
          </a:p>
          <a:p>
            <a:pPr marL="177800" indent="-177800"/>
            <a:endParaRPr lang="es-MX" sz="10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7800" indent="-177800"/>
            <a:r>
              <a:rPr lang="es-MX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7 secciones: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Datos </a:t>
            </a:r>
            <a:r>
              <a:rPr lang="es-MX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sociodemográficos</a:t>
            </a: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;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Conocimiento;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Capacitación;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Asistencia técnica;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Proyección profesional; motivación para acudir y acceso a los NAF;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Satisfacción con la calidad del servicio prestado, y </a:t>
            </a:r>
          </a:p>
          <a:p>
            <a:pPr marL="450850" lvl="1" indent="-357188">
              <a:buFont typeface="+mj-lt"/>
              <a:buAutoNum type="romanUcPeriod"/>
            </a:pPr>
            <a:r>
              <a:rPr lang="es-MX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Cultura fiscal y contributiva.</a:t>
            </a:r>
          </a:p>
          <a:p>
            <a:endParaRPr lang="es-MX" sz="10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Para alumnos de Servicio Social:</a:t>
            </a:r>
          </a:p>
          <a:p>
            <a:pPr marL="177800" indent="-177800"/>
            <a:r>
              <a:rPr lang="es-MX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34 reactivos</a:t>
            </a:r>
          </a:p>
          <a:p>
            <a:pPr marL="857250" lvl="1" indent="-400050"/>
            <a:endParaRPr lang="es-MX" sz="10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Para Docentes/Coordinadores:</a:t>
            </a:r>
          </a:p>
          <a:p>
            <a:pPr marL="177800" indent="-177800"/>
            <a:r>
              <a:rPr lang="es-MX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28 reactivos</a:t>
            </a:r>
          </a:p>
        </p:txBody>
      </p:sp>
      <p:graphicFrame>
        <p:nvGraphicFramePr>
          <p:cNvPr id="31" name="30 Objeto"/>
          <p:cNvGraphicFramePr>
            <a:graphicFrameLocks noChangeAspect="1"/>
          </p:cNvGraphicFramePr>
          <p:nvPr/>
        </p:nvGraphicFramePr>
        <p:xfrm>
          <a:off x="8266112" y="2801491"/>
          <a:ext cx="914400" cy="771525"/>
        </p:xfrm>
        <a:graphic>
          <a:graphicData uri="http://schemas.openxmlformats.org/presentationml/2006/ole">
            <p:oleObj spid="_x0000_s5122" name="Acrobat Document" showAsIcon="1" r:id="rId5" imgW="914400" imgH="771480" progId="AcroExch.Document.11">
              <p:embed/>
            </p:oleObj>
          </a:graphicData>
        </a:graphic>
      </p:graphicFrame>
      <p:graphicFrame>
        <p:nvGraphicFramePr>
          <p:cNvPr id="32" name="31 Objeto"/>
          <p:cNvGraphicFramePr>
            <a:graphicFrameLocks noChangeAspect="1"/>
          </p:cNvGraphicFramePr>
          <p:nvPr/>
        </p:nvGraphicFramePr>
        <p:xfrm>
          <a:off x="8266112" y="6185867"/>
          <a:ext cx="914400" cy="771525"/>
        </p:xfrm>
        <a:graphic>
          <a:graphicData uri="http://schemas.openxmlformats.org/presentationml/2006/ole">
            <p:oleObj spid="_x0000_s5123" name="Acrobat Document" showAsIcon="1" r:id="rId6" imgW="914400" imgH="77148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25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60486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Resultados de la Encuesta de Intercepción</a:t>
            </a:r>
            <a:endParaRPr lang="es-MX" sz="2700" i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876256" y="4149080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b="1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es-MX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UASLP_4.jpg"/>
          <p:cNvPicPr>
            <a:picLocks noChangeAspect="1"/>
          </p:cNvPicPr>
          <p:nvPr/>
        </p:nvPicPr>
        <p:blipFill>
          <a:blip r:embed="rId2" cstate="print"/>
          <a:srcRect t="5901" r="15853"/>
          <a:stretch>
            <a:fillRect/>
          </a:stretch>
        </p:blipFill>
        <p:spPr>
          <a:xfrm>
            <a:off x="5724129" y="-13460"/>
            <a:ext cx="3456384" cy="68714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Encuesta de Intercepción, hallazgos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5040560" cy="4248472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Calidad y Calidez en la atención y en los servicios prestados</a:t>
            </a:r>
          </a:p>
          <a:p>
            <a:pPr algn="just">
              <a:spcBef>
                <a:spcPct val="0"/>
              </a:spcBef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Casi el 90%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los usuarios se ha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enterado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la existencia del NAF de boca en boca o por la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Oficina del SAT. </a:t>
            </a: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45%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conoce la </a:t>
            </a:r>
            <a:r>
              <a:rPr lang="es-MX" sz="20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marca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NAF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El 20% conoce en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sus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características de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operación.</a:t>
            </a:r>
          </a:p>
          <a:p>
            <a:pPr marL="261938" indent="-273050" algn="just">
              <a:spcBef>
                <a:spcPct val="0"/>
              </a:spcBef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90%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están de conformes con los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horarios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del NAF y prefieren atención fines de semana.</a:t>
            </a:r>
          </a:p>
        </p:txBody>
      </p:sp>
    </p:spTree>
    <p:extLst>
      <p:ext uri="{BB962C8B-B14F-4D97-AF65-F5344CB8AC3E}">
        <p14:creationId xmlns="" xmlns:p14="http://schemas.microsoft.com/office/powerpoint/2010/main" val="20376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Encuesta de Intercepción, hallazgos</a:t>
            </a:r>
          </a:p>
        </p:txBody>
      </p:sp>
      <p:pic>
        <p:nvPicPr>
          <p:cNvPr id="4" name="3 Imagen" descr="UANL_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84368" y="2276872"/>
            <a:ext cx="1259632" cy="12241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4 Imagen" descr="TEC_MONTERREY_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9" y="0"/>
            <a:ext cx="1259632" cy="10541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5 Imagen" descr="UAEM_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84368" y="1052736"/>
            <a:ext cx="1259632" cy="12300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6 Imagen" descr="METROPOLITANA_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84368" y="3501008"/>
            <a:ext cx="1259632" cy="10811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68" y="4581128"/>
            <a:ext cx="1259632" cy="12471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8 Imagen" descr="IMG-20150427-WA0003.jpg"/>
          <p:cNvPicPr>
            <a:picLocks noChangeAspect="1"/>
          </p:cNvPicPr>
          <p:nvPr/>
        </p:nvPicPr>
        <p:blipFill>
          <a:blip r:embed="rId7" cstate="email"/>
          <a:srcRect l="10095"/>
          <a:stretch>
            <a:fillRect/>
          </a:stretch>
        </p:blipFill>
        <p:spPr>
          <a:xfrm>
            <a:off x="7884368" y="5803200"/>
            <a:ext cx="1259632" cy="1054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91269"/>
            <a:ext cx="7200800" cy="4886003"/>
          </a:xfrm>
        </p:spPr>
        <p:txBody>
          <a:bodyPr>
            <a:noAutofit/>
          </a:bodyPr>
          <a:lstStyle/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Calidad y Calidez en la atención y en los servicios prestados (continúa)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Casi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50%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los usuarios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equiparan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la asesoría en  trámites fiscales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 servidor público que de un estudiante.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80%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los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usurarios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cuentan con estudios de nivel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superior o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postgrado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 acuden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NAF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para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trámites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ante el SAT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1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30%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los usuarios que acuden poseen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nivel educativo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básico, 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medio superior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sin estudios 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 solicitan el servicio porque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 les complica o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 saben usar internet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261938" indent="-273050" algn="just">
              <a:spcBef>
                <a:spcPct val="0"/>
              </a:spcBef>
            </a:pPr>
            <a:endParaRPr lang="es-MX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Encuesta de Intercepción, hallazgos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r>
              <a:rPr lang="es-MX" sz="1400" b="1" dirty="0">
                <a:solidFill>
                  <a:prstClr val="black"/>
                </a:solidFill>
              </a:rPr>
              <a:t/>
            </a:r>
            <a:br>
              <a:rPr lang="es-MX" sz="1400" b="1" dirty="0">
                <a:solidFill>
                  <a:prstClr val="black"/>
                </a:solidFill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5184576" cy="4320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Conocimiento accesibilidad y motivaciones de los NAF</a:t>
            </a:r>
          </a:p>
          <a:p>
            <a:pPr>
              <a:spcBef>
                <a:spcPct val="0"/>
              </a:spcBef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 del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98%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los usuarios consideran que los NAF brindan un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 de calidad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la atención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consecuencia, otorgan una calificación promedio de 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9.7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 mismo rubro; misma calificación que asignan al apoyo que representan los NAF para cumplir con las obligaciones Fiscales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dirty="0"/>
          </a:p>
        </p:txBody>
      </p:sp>
      <p:pic>
        <p:nvPicPr>
          <p:cNvPr id="4" name="3 Imagen" descr="UAT_49.JPG"/>
          <p:cNvPicPr>
            <a:picLocks noChangeAspect="1"/>
          </p:cNvPicPr>
          <p:nvPr/>
        </p:nvPicPr>
        <p:blipFill>
          <a:blip r:embed="rId2" cstate="email"/>
          <a:srcRect l="22482" r="19370"/>
          <a:stretch>
            <a:fillRect/>
          </a:stretch>
        </p:blipFill>
        <p:spPr>
          <a:xfrm>
            <a:off x="5975648" y="5048"/>
            <a:ext cx="3168352" cy="6852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90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UAEM_17.jpg"/>
          <p:cNvPicPr>
            <a:picLocks noChangeAspect="1"/>
          </p:cNvPicPr>
          <p:nvPr/>
        </p:nvPicPr>
        <p:blipFill>
          <a:blip r:embed="rId2" cstate="print"/>
          <a:srcRect l="29525" r="23225"/>
          <a:stretch>
            <a:fillRect/>
          </a:stretch>
        </p:blipFill>
        <p:spPr>
          <a:xfrm>
            <a:off x="5220072" y="0"/>
            <a:ext cx="392392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Encuesta de Intercepción, hallazgos</a:t>
            </a:r>
            <a:b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4896544" cy="4392488"/>
          </a:xfrm>
        </p:spPr>
        <p:txBody>
          <a:bodyPr>
            <a:normAutofit lnSpcReduction="10000"/>
          </a:bodyPr>
          <a:lstStyle/>
          <a:p>
            <a:pPr marL="11113" indent="-22225">
              <a:spcBef>
                <a:spcPct val="0"/>
              </a:spcBef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Conocimiento accesibilidad y motivaciones de los NAF (continúa)</a:t>
            </a:r>
          </a:p>
          <a:p>
            <a:pPr marL="261938" indent="-273050">
              <a:spcBef>
                <a:spcPct val="0"/>
              </a:spcBef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 de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90%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los usuarios consideran que los asesores del NAF brindan un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cálido</a:t>
            </a:r>
            <a:r>
              <a:rPr lang="es-MX" sz="2000" baseline="30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>
              <a:spcBef>
                <a:spcPct val="0"/>
              </a:spcBef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Después de la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declaración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el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 más requerido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fue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inscripción al RFC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con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62% y 19%,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respectivamente.</a:t>
            </a:r>
          </a:p>
          <a:p>
            <a:pPr marL="261938" indent="-273050">
              <a:spcBef>
                <a:spcPct val="0"/>
              </a:spcBef>
            </a:pPr>
            <a:endParaRPr lang="es-MX" sz="20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atención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fue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conclusiva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para el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92%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los usuarios,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98%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recibió el servicio o realizó el trámite por el cuál acudió al NAF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95536" y="551723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MX" sz="1200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[*]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asesor le saludó y despidió cordialmente, hizo preguntas como: “¿En qué puedo ayudarle?” o “¿En qué puedo servirle?”, lo escucho con atención y sin interrupciones. </a:t>
            </a:r>
          </a:p>
        </p:txBody>
      </p:sp>
    </p:spTree>
    <p:extLst>
      <p:ext uri="{BB962C8B-B14F-4D97-AF65-F5344CB8AC3E}">
        <p14:creationId xmlns="" xmlns:p14="http://schemas.microsoft.com/office/powerpoint/2010/main" val="41486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Encuesta de Intercepción, hallazgos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75245"/>
            <a:ext cx="5616624" cy="4525963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Conciencia Tributaria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general, más del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90%</a:t>
            </a:r>
            <a:r>
              <a:rPr lang="es-MX" sz="2000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los usuarios están de acuerdo en que: </a:t>
            </a: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9138" lvl="1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1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MX" sz="1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cumplimiento de obligaciones fiscales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 un deber de individuos y empresas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es-MX" sz="18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9138" lvl="1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1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Cuidar los recursos públicos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 un deber de todos los que vivimos en México.</a:t>
            </a:r>
            <a:endParaRPr lang="es-MX" sz="18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9138" lvl="1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18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Solicitar factura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 otra manera de cumplir con tus obligaciones tributarias. </a:t>
            </a: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75%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afirma que “</a:t>
            </a:r>
            <a:r>
              <a:rPr lang="es-MX" sz="2000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impuestos son pagos orientados al beneficio social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”. </a:t>
            </a:r>
          </a:p>
          <a:p>
            <a:pPr lvl="1" algn="just">
              <a:spcBef>
                <a:spcPct val="0"/>
              </a:spcBef>
            </a:pPr>
            <a:endParaRPr lang="es-MX" sz="2000" i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1938" indent="-2730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usuarios posicionan en orden de importancia “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estar inscrito en el RFC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 y “</a:t>
            </a:r>
            <a:r>
              <a:rPr lang="es-MX" sz="20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generar o emitir </a:t>
            </a:r>
            <a:r>
              <a:rPr lang="es-MX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factura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 encima de “pagar impuestos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”.</a:t>
            </a:r>
            <a:endParaRPr lang="es-MX" sz="3600" dirty="0"/>
          </a:p>
        </p:txBody>
      </p:sp>
      <p:pic>
        <p:nvPicPr>
          <p:cNvPr id="5" name="4 Imagen" descr="UAT_16.JPG"/>
          <p:cNvPicPr>
            <a:picLocks noChangeAspect="1"/>
          </p:cNvPicPr>
          <p:nvPr/>
        </p:nvPicPr>
        <p:blipFill>
          <a:blip r:embed="rId2" cstate="print"/>
          <a:srcRect l="2711" r="39890"/>
          <a:stretch>
            <a:fillRect/>
          </a:stretch>
        </p:blipFill>
        <p:spPr>
          <a:xfrm>
            <a:off x="6191672" y="0"/>
            <a:ext cx="29523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hecklis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562" r="16756"/>
          <a:stretch>
            <a:fillRect/>
          </a:stretch>
        </p:blipFill>
        <p:spPr>
          <a:xfrm>
            <a:off x="6084168" y="0"/>
            <a:ext cx="309634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Mejoras  por Implementar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40" y="620688"/>
            <a:ext cx="6213376" cy="576064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 </a:t>
            </a:r>
          </a:p>
          <a:p>
            <a:pPr>
              <a:spcBef>
                <a:spcPct val="0"/>
              </a:spcBef>
            </a:pPr>
            <a:r>
              <a:rPr lang="es-MX" sz="27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Difusión:</a:t>
            </a: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Informar qué </a:t>
            </a: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son los NAF como </a:t>
            </a:r>
            <a:r>
              <a:rPr lang="es-MX" sz="27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marca</a:t>
            </a:r>
            <a:r>
              <a:rPr lang="es-MX" sz="2700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Promover entre los contribuyentes que: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asesores son 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prestadores de </a:t>
            </a: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 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Realizan </a:t>
            </a: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 labor de forma 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 remunerada.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Capacitados por el SAT.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Servicios gratuitos.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Promocionar 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NAF de </a:t>
            </a:r>
            <a:r>
              <a:rPr lang="es-MX" sz="27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boca en 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boca a través de los principales vehículos asociados: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Usuarios del NAF.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Comunidad universitaria.</a:t>
            </a:r>
            <a:endParaRPr lang="es-MX" sz="27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4988" lvl="1" indent="-77788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Empleados del SAT que atienden contribuyentes</a:t>
            </a:r>
          </a:p>
          <a:p>
            <a:pPr marL="534988" lvl="1" indent="-77788">
              <a:lnSpc>
                <a:spcPct val="170000"/>
              </a:lnSpc>
              <a:spcBef>
                <a:spcPct val="0"/>
              </a:spcBef>
              <a:buNone/>
            </a:pP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s-MX" sz="27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front</a:t>
            </a:r>
            <a:r>
              <a:rPr lang="es-MX" sz="27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-office).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48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hecklis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562" r="16756"/>
          <a:stretch>
            <a:fillRect/>
          </a:stretch>
        </p:blipFill>
        <p:spPr>
          <a:xfrm>
            <a:off x="6084168" y="0"/>
            <a:ext cx="309634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Mejoras  por Implementar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6264696" cy="568863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s-MX" sz="20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Trámites:</a:t>
            </a:r>
          </a:p>
          <a:p>
            <a:pPr>
              <a:spcBef>
                <a:spcPct val="0"/>
              </a:spcBef>
            </a:pPr>
            <a:endParaRPr lang="es-MX" sz="20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7800" indent="-177800"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usuarios acuden por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asesoría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para realizar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trámites ante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SAT.</a:t>
            </a:r>
          </a:p>
          <a:p>
            <a:pPr marL="177800" indent="-177800"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Desconoce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el uso de aplicaciones en la web del SAT.</a:t>
            </a:r>
          </a:p>
          <a:p>
            <a:pPr marL="177800" indent="-177800"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Trámites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recurrentes: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declaración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inscripción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Capacitación</a:t>
            </a:r>
            <a:r>
              <a:rPr lang="es-MX" sz="20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0"/>
              </a:spcBef>
            </a:pPr>
            <a:endParaRPr lang="es-MX" sz="20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7800" indent="-177800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Reforzar 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los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trámites</a:t>
            </a:r>
            <a:r>
              <a:rPr lang="es-MX" sz="20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inscripción y declaraciones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al ser los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más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frecuentes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77800" indent="-177800">
              <a:spcBef>
                <a:spcPct val="0"/>
              </a:spcBef>
              <a:buFont typeface="Arial" pitchFamily="34" charset="0"/>
              <a:buChar char="•"/>
            </a:pP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Capacitar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 los asesores en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protocolos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atención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s-MX" sz="20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Accesibilidad:</a:t>
            </a:r>
          </a:p>
          <a:p>
            <a:pPr>
              <a:spcBef>
                <a:spcPct val="0"/>
              </a:spcBef>
            </a:pPr>
            <a:endParaRPr lang="es-MX" sz="20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Ubicación: ofrecer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mayor cercanía que la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oficina </a:t>
            </a:r>
            <a:r>
              <a:rPr lang="es-MX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del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SAT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Horarios: lunes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viernes entre 8:00 y 14:00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horas, </a:t>
            </a:r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extender a fin de semana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sz="20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48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Demografía del País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01083"/>
            <a:ext cx="8496944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económica de la población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1er trimestre de 2015</a:t>
            </a:r>
            <a:endParaRPr kumimoji="0" lang="es-MX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Población total:			120,527,797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edad de trabajar (15+ años):	  87,883,549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Población económicamente activa:	  52,007,842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Ocupados:			49, 806,064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Asalariados:			 33,897,283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 cuenta propia:		 11,234,782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Empleadores:			   2,166,108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 pago y otros:		   2,507,891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Informe laboral Mayo 2015 / Secretaria del Trabajo y Previsión Social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de informalidad laboral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(porcentaje sobre la población económicamente activa).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Nacional:	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57.6%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Encuesta Nacional de Ocupación y Empleo / STPS-INEGI/Mayo 2015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guientes paso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662" r="14478"/>
          <a:stretch>
            <a:fillRect/>
          </a:stretch>
        </p:blipFill>
        <p:spPr>
          <a:xfrm>
            <a:off x="3203848" y="1"/>
            <a:ext cx="5940152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Próximas Actividades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r>
              <a:rPr lang="es-MX" sz="2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Encuesta a </a:t>
            </a:r>
            <a:r>
              <a:rPr lang="es-MX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distancia: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r>
              <a:rPr lang="es-MX" sz="2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Medir </a:t>
            </a: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formación y conciencia tributaria de los </a:t>
            </a:r>
            <a:r>
              <a:rPr lang="es-MX" sz="2500" b="1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operadores</a:t>
            </a: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del NAF:</a:t>
            </a:r>
          </a:p>
          <a:p>
            <a:pPr marL="355600" indent="-179388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Levantamiento de datos telefónico o digital</a:t>
            </a:r>
          </a:p>
          <a:p>
            <a:pPr marL="355600" indent="-179388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Percepción de los asesores y coordinadores</a:t>
            </a:r>
          </a:p>
          <a:p>
            <a:pPr marL="355600" indent="-179388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Promoción y difusión del </a:t>
            </a:r>
            <a:r>
              <a:rPr lang="es-MX" sz="2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módulo.</a:t>
            </a:r>
          </a:p>
          <a:p>
            <a:pPr marL="355600" indent="-179388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sz="2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Periodo </a:t>
            </a:r>
            <a:r>
              <a:rPr lang="es-MX" sz="2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es-MX" sz="2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aplicación: 2° semestre de 2015.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endParaRPr lang="es-MX" sz="21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r>
              <a:rPr lang="es-MX" sz="28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Evaluación de </a:t>
            </a:r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resultados: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r>
              <a:rPr lang="es-MX" sz="25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Analizar </a:t>
            </a:r>
            <a:r>
              <a:rPr lang="es-MX" sz="25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 vincular los resultados de las encuestas, para </a:t>
            </a:r>
            <a:r>
              <a:rPr lang="es-MX" sz="2500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fortalecer la estrategia NAF</a:t>
            </a:r>
            <a:r>
              <a:rPr lang="es-MX" sz="25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tabLst>
                <a:tab pos="457200" algn="l"/>
              </a:tabLst>
            </a:pPr>
            <a:endParaRPr lang="es-MX" sz="28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5600" indent="-1778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Detectar áreas de </a:t>
            </a:r>
            <a:r>
              <a:rPr lang="es-MX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oportunidad</a:t>
            </a:r>
          </a:p>
          <a:p>
            <a:pPr marL="355600" indent="-1778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Establecer acciones de mejora y calendario de implementación.</a:t>
            </a:r>
            <a:endParaRPr lang="es-MX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5600" indent="-1778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s-MX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Medir el logro de los objetivos mediante una segunda evaluación.</a:t>
            </a:r>
            <a:endParaRPr lang="es-MX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tabLst>
                <a:tab pos="457200" algn="l"/>
              </a:tabLst>
            </a:pPr>
            <a:endParaRPr lang="es-MX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tabLst>
                <a:tab pos="457200" algn="l"/>
              </a:tabLst>
            </a:pPr>
            <a:endParaRPr lang="es-MX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154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987824" y="0"/>
            <a:ext cx="615617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Próximas Actividades</a:t>
            </a:r>
            <a:r>
              <a:rPr lang="es-MX" b="1" dirty="0">
                <a:solidFill>
                  <a:prstClr val="black"/>
                </a:solidFill>
              </a:rPr>
              <a:t/>
            </a:r>
            <a:br>
              <a:rPr lang="es-MX" b="1" dirty="0">
                <a:solidFill>
                  <a:prstClr val="black"/>
                </a:solidFill>
              </a:rPr>
            </a:br>
            <a:endParaRPr lang="es-MX" dirty="0"/>
          </a:p>
        </p:txBody>
      </p:sp>
      <p:pic>
        <p:nvPicPr>
          <p:cNvPr id="5" name="4 Imagen" descr="Logo UN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60648"/>
            <a:ext cx="1080120" cy="1214081"/>
          </a:xfrm>
          <a:prstGeom prst="rect">
            <a:avLst/>
          </a:prstGeom>
        </p:spPr>
      </p:pic>
      <p:pic>
        <p:nvPicPr>
          <p:cNvPr id="6" name="5 Imagen" descr="UAA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517232"/>
            <a:ext cx="1224136" cy="1146301"/>
          </a:xfrm>
          <a:prstGeom prst="rect">
            <a:avLst/>
          </a:prstGeom>
        </p:spPr>
      </p:pic>
      <p:pic>
        <p:nvPicPr>
          <p:cNvPr id="7" name="6 Imagen" descr="Logo UASL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5959" y="260648"/>
            <a:ext cx="1088529" cy="1306235"/>
          </a:xfrm>
          <a:prstGeom prst="rect">
            <a:avLst/>
          </a:prstGeom>
        </p:spPr>
      </p:pic>
      <p:pic>
        <p:nvPicPr>
          <p:cNvPr id="8" name="7 Imagen" descr="Logo UAM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9980" y="5517232"/>
            <a:ext cx="1096516" cy="1096516"/>
          </a:xfrm>
          <a:prstGeom prst="rect">
            <a:avLst/>
          </a:prstGeom>
        </p:spPr>
      </p:pic>
      <p:pic>
        <p:nvPicPr>
          <p:cNvPr id="9" name="8 Imagen" descr="Logo UIA.gif"/>
          <p:cNvPicPr>
            <a:picLocks noChangeAspect="1"/>
          </p:cNvPicPr>
          <p:nvPr/>
        </p:nvPicPr>
        <p:blipFill>
          <a:blip r:embed="rId6" cstate="print"/>
          <a:srcRect b="5501"/>
          <a:stretch>
            <a:fillRect/>
          </a:stretch>
        </p:blipFill>
        <p:spPr>
          <a:xfrm>
            <a:off x="7214155" y="3068960"/>
            <a:ext cx="1136308" cy="1013762"/>
          </a:xfrm>
          <a:prstGeom prst="rect">
            <a:avLst/>
          </a:prstGeom>
        </p:spPr>
      </p:pic>
      <p:pic>
        <p:nvPicPr>
          <p:cNvPr id="10" name="9 Imagen" descr="Logo ITES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4319" y="1844824"/>
            <a:ext cx="1334105" cy="941622"/>
          </a:xfrm>
          <a:prstGeom prst="rect">
            <a:avLst/>
          </a:prstGeom>
        </p:spPr>
      </p:pic>
      <p:pic>
        <p:nvPicPr>
          <p:cNvPr id="11" name="10 Imagen" descr="Logo TE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2351" y="4437112"/>
            <a:ext cx="864096" cy="86409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6912768" cy="5328592"/>
          </a:xfrm>
        </p:spPr>
        <p:txBody>
          <a:bodyPr>
            <a:noAutofit/>
          </a:bodyPr>
          <a:lstStyle/>
          <a:p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Prueba de instrumentos para operadores en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sedes seleccionadas</a:t>
            </a: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Nacional Autónoma de México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Autónoma de Aguascalientes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Autónoma de San Luis Potosí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Metropolitana de Monterrey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 Iberoamericana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Instituto Tecnológico de Estudios Superiores de Monterrey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Tecnológico de Estudios Superiores de Ecatepec</a:t>
            </a:r>
          </a:p>
          <a:p>
            <a:r>
              <a:rPr lang="es-MX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spcBef>
                <a:spcPct val="0"/>
              </a:spcBef>
              <a:tabLst>
                <a:tab pos="457200" algn="l"/>
              </a:tabLst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3202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6048672" cy="1656184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Resultados </a:t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>- a detalle -</a:t>
            </a:r>
            <a:endParaRPr lang="es-MX" sz="2700" i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876256" y="4149080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>
                <a:solidFill>
                  <a:schemeClr val="bg1">
                    <a:lumMod val="85000"/>
                  </a:schemeClr>
                </a:solidFill>
              </a:rPr>
              <a:t>Bonus</a:t>
            </a:r>
            <a:r>
              <a:rPr lang="es-MX" sz="32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MX" sz="3200" b="1" dirty="0" err="1" smtClean="0">
                <a:solidFill>
                  <a:schemeClr val="bg1">
                    <a:lumMod val="85000"/>
                  </a:schemeClr>
                </a:solidFill>
              </a:rPr>
              <a:t>track</a:t>
            </a:r>
            <a:endParaRPr lang="es-MX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/>
          <p:nvPr>
            <p:extLst>
              <p:ext uri="{D42A27DB-BD31-4B8C-83A1-F6EECF244321}">
                <p14:modId xmlns="" xmlns:p14="http://schemas.microsoft.com/office/powerpoint/2010/main" val="3762395647"/>
              </p:ext>
            </p:extLst>
          </p:nvPr>
        </p:nvGraphicFramePr>
        <p:xfrm>
          <a:off x="395536" y="548680"/>
          <a:ext cx="3508863" cy="228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3238782241"/>
              </p:ext>
            </p:extLst>
          </p:nvPr>
        </p:nvGraphicFramePr>
        <p:xfrm>
          <a:off x="1475656" y="1916832"/>
          <a:ext cx="7844646" cy="434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767359" y="6259378"/>
            <a:ext cx="5125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MX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Conocimiento, motivación y acceso a los NAF</a:t>
            </a:r>
          </a:p>
          <a:p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26064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Conocimiento, motivación y acceso a los NAF</a:t>
            </a:r>
            <a:endParaRPr lang="es-MX" sz="2400" b="1" dirty="0"/>
          </a:p>
        </p:txBody>
      </p:sp>
      <p:pic>
        <p:nvPicPr>
          <p:cNvPr id="13314" name="Picture 2" descr="\\Vegr826o543a001\2015\Resultados 2014\NAF\Galeria fotográfica\UANL_18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3711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27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3275856" y="6525344"/>
            <a:ext cx="648929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Conocimiento, motivación y acceso a los NAF</a:t>
            </a:r>
            <a:endParaRPr lang="es-ES" altLang="es-MX" sz="1400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6" name="13 Gráfico"/>
          <p:cNvGraphicFramePr/>
          <p:nvPr>
            <p:extLst>
              <p:ext uri="{D42A27DB-BD31-4B8C-83A1-F6EECF244321}">
                <p14:modId xmlns="" xmlns:p14="http://schemas.microsoft.com/office/powerpoint/2010/main" val="2362640038"/>
              </p:ext>
            </p:extLst>
          </p:nvPr>
        </p:nvGraphicFramePr>
        <p:xfrm>
          <a:off x="0" y="404664"/>
          <a:ext cx="4608029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2 Gráfico"/>
          <p:cNvGraphicFramePr/>
          <p:nvPr>
            <p:extLst>
              <p:ext uri="{D42A27DB-BD31-4B8C-83A1-F6EECF244321}">
                <p14:modId xmlns="" xmlns:p14="http://schemas.microsoft.com/office/powerpoint/2010/main" val="4069854162"/>
              </p:ext>
            </p:extLst>
          </p:nvPr>
        </p:nvGraphicFramePr>
        <p:xfrm>
          <a:off x="347241" y="2996952"/>
          <a:ext cx="8947230" cy="36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38" name="Picture 2" descr="\\Vegr826o543a001\2015\Resultados 2014\NAF\Galeria fotográfica\UNAM_52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268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0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="" xmlns:p14="http://schemas.microsoft.com/office/powerpoint/2010/main" val="3255664916"/>
              </p:ext>
            </p:extLst>
          </p:nvPr>
        </p:nvGraphicFramePr>
        <p:xfrm>
          <a:off x="755576" y="476672"/>
          <a:ext cx="7632659" cy="235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Gráfico"/>
          <p:cNvGraphicFramePr/>
          <p:nvPr>
            <p:extLst>
              <p:ext uri="{D42A27DB-BD31-4B8C-83A1-F6EECF244321}">
                <p14:modId xmlns="" xmlns:p14="http://schemas.microsoft.com/office/powerpoint/2010/main" val="4201086742"/>
              </p:ext>
            </p:extLst>
          </p:nvPr>
        </p:nvGraphicFramePr>
        <p:xfrm>
          <a:off x="755576" y="2836414"/>
          <a:ext cx="7632658" cy="302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267286" y="6517268"/>
            <a:ext cx="648929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Conocimiento, motivación y acceso a los NAF</a:t>
            </a:r>
            <a:endParaRPr lang="es-ES" altLang="es-MX" sz="1400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28619" y="808511"/>
            <a:ext cx="4247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Resultados expresados en porcentaje</a:t>
            </a:r>
            <a:endParaRPr lang="es-MX" sz="900" dirty="0">
              <a:solidFill>
                <a:prstClr val="white">
                  <a:lumMod val="50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70133" y="3127169"/>
            <a:ext cx="4247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9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Resultados expresados en porcentaje</a:t>
            </a:r>
            <a:endParaRPr lang="es-MX" sz="900" dirty="0">
              <a:solidFill>
                <a:prstClr val="white">
                  <a:lumMod val="50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8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st it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3728969"/>
            <a:ext cx="2594838" cy="25083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07345" y="4133398"/>
            <a:ext cx="2360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 tiempo promedio que emplean los usuarios para llegar al NAF, desde su hogar, escuela o trabajo  es de </a:t>
            </a:r>
            <a:r>
              <a:rPr lang="es-MX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29 minutos </a:t>
            </a:r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 el </a:t>
            </a:r>
            <a:r>
              <a:rPr lang="es-MX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70% </a:t>
            </a:r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manifestó</a:t>
            </a:r>
            <a:r>
              <a:rPr lang="es-MX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que </a:t>
            </a:r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oficina de </a:t>
            </a:r>
            <a:r>
              <a:rPr lang="es-MX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ALSC está más alejada.</a:t>
            </a: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123270" y="6445260"/>
            <a:ext cx="648929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Conocimiento, motivación y acceso a los NAF</a:t>
            </a:r>
            <a:endParaRPr lang="es-ES" altLang="es-MX" sz="1400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2367035568"/>
              </p:ext>
            </p:extLst>
          </p:nvPr>
        </p:nvGraphicFramePr>
        <p:xfrm>
          <a:off x="3866307" y="404664"/>
          <a:ext cx="5003216" cy="33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\\Vegr826o543a001\2015\Resultados 2014\NAF\Galeria fotográfica\UNAM_42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4309"/>
            <a:ext cx="3856205" cy="289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4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st it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4790" y="638901"/>
            <a:ext cx="3421626" cy="2212258"/>
          </a:xfrm>
          <a:prstGeom prst="rect">
            <a:avLst/>
          </a:prstGeom>
        </p:spPr>
      </p:pic>
      <p:graphicFrame>
        <p:nvGraphicFramePr>
          <p:cNvPr id="5" name="9 Gráfico"/>
          <p:cNvGraphicFramePr/>
          <p:nvPr>
            <p:extLst>
              <p:ext uri="{D42A27DB-BD31-4B8C-83A1-F6EECF244321}">
                <p14:modId xmlns="" xmlns:p14="http://schemas.microsoft.com/office/powerpoint/2010/main" val="4256885374"/>
              </p:ext>
            </p:extLst>
          </p:nvPr>
        </p:nvGraphicFramePr>
        <p:xfrm>
          <a:off x="87383" y="476672"/>
          <a:ext cx="4704735" cy="322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1435448" y="4162193"/>
            <a:ext cx="2066244" cy="8375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50% de los usuarios opina </a:t>
            </a:r>
            <a:endParaRPr lang="es-MX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gustaría que los </a:t>
            </a: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NAF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atendieran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sábados </a:t>
            </a:r>
            <a:endParaRPr lang="es-MX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y/o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domingos. </a:t>
            </a:r>
          </a:p>
        </p:txBody>
      </p:sp>
      <p:sp>
        <p:nvSpPr>
          <p:cNvPr id="7" name="1 Rectángulo"/>
          <p:cNvSpPr/>
          <p:nvPr/>
        </p:nvSpPr>
        <p:spPr>
          <a:xfrm>
            <a:off x="773241" y="4162193"/>
            <a:ext cx="501444" cy="494129"/>
          </a:xfrm>
          <a:prstGeom prst="rect">
            <a:avLst/>
          </a:prstGeom>
          <a:gradFill flip="none" rotWithShape="1">
            <a:gsLst>
              <a:gs pos="0">
                <a:srgbClr val="57CDB9"/>
              </a:gs>
              <a:gs pos="50000">
                <a:schemeClr val="accent5">
                  <a:lumMod val="75000"/>
                </a:scheme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1443134" y="4999729"/>
            <a:ext cx="2567324" cy="11992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32%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los usuarios opina 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les gustaría que los NAF</a:t>
            </a:r>
            <a:endParaRPr lang="es-MX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tuvieran servicio después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endParaRPr lang="es-MX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MX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14:00 horas. </a:t>
            </a:r>
          </a:p>
        </p:txBody>
      </p:sp>
      <p:sp>
        <p:nvSpPr>
          <p:cNvPr id="9" name="2 Rectángulo"/>
          <p:cNvSpPr/>
          <p:nvPr/>
        </p:nvSpPr>
        <p:spPr>
          <a:xfrm>
            <a:off x="773241" y="5191493"/>
            <a:ext cx="515419" cy="432384"/>
          </a:xfrm>
          <a:prstGeom prst="rect">
            <a:avLst/>
          </a:prstGeom>
          <a:gradFill>
            <a:gsLst>
              <a:gs pos="0">
                <a:srgbClr val="57CDB9"/>
              </a:gs>
              <a:gs pos="50000">
                <a:srgbClr val="92D05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</a:gra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24685" y="1022354"/>
            <a:ext cx="2831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Aún cuando más del 95% manifestaron que el horario les parecía adecuado o muy adecuado, les gustaría que los NAF operaran: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123270" y="6445260"/>
            <a:ext cx="648929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Conocimiento, motivación y acceso a los NAF</a:t>
            </a:r>
            <a:endParaRPr lang="es-ES" altLang="es-MX" sz="1400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12" name="10 Gráfico"/>
          <p:cNvGraphicFramePr/>
          <p:nvPr>
            <p:extLst>
              <p:ext uri="{D42A27DB-BD31-4B8C-83A1-F6EECF244321}">
                <p14:modId xmlns="" xmlns:p14="http://schemas.microsoft.com/office/powerpoint/2010/main" val="4145541582"/>
              </p:ext>
            </p:extLst>
          </p:nvPr>
        </p:nvGraphicFramePr>
        <p:xfrm>
          <a:off x="4497150" y="2851159"/>
          <a:ext cx="4827378" cy="31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1514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132856" y="6453336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</a:t>
            </a:r>
            <a:r>
              <a:rPr lang="es-MX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Calidad y Calidez en la atención y servicios prestados</a:t>
            </a:r>
          </a:p>
        </p:txBody>
      </p:sp>
      <p:graphicFrame>
        <p:nvGraphicFramePr>
          <p:cNvPr id="5" name="11 Gráfico"/>
          <p:cNvGraphicFramePr/>
          <p:nvPr>
            <p:extLst>
              <p:ext uri="{D42A27DB-BD31-4B8C-83A1-F6EECF244321}">
                <p14:modId xmlns="" xmlns:p14="http://schemas.microsoft.com/office/powerpoint/2010/main" val="2313919678"/>
              </p:ext>
            </p:extLst>
          </p:nvPr>
        </p:nvGraphicFramePr>
        <p:xfrm>
          <a:off x="-180528" y="404664"/>
          <a:ext cx="5439946" cy="398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\\Vegr826o543a001\2015\Resultados 2014\NAF\Galeria fotográfica\UAEM_3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14 Gráfico"/>
          <p:cNvGraphicFramePr/>
          <p:nvPr>
            <p:extLst>
              <p:ext uri="{D42A27DB-BD31-4B8C-83A1-F6EECF244321}">
                <p14:modId xmlns="" xmlns:p14="http://schemas.microsoft.com/office/powerpoint/2010/main" val="1408922333"/>
              </p:ext>
            </p:extLst>
          </p:nvPr>
        </p:nvGraphicFramePr>
        <p:xfrm>
          <a:off x="3131840" y="1844824"/>
          <a:ext cx="6533491" cy="382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1520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Calidad y Calidez en </a:t>
            </a:r>
            <a:r>
              <a:rPr lang="es-ES" alt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atención </a:t>
            </a:r>
            <a:r>
              <a:rPr lang="es-ES" alt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alt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servicios </a:t>
            </a:r>
            <a:r>
              <a:rPr lang="es-ES" alt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prestados</a:t>
            </a:r>
            <a:r>
              <a:rPr lang="es-ES" alt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6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6 Gráfico"/>
          <p:cNvGraphicFramePr/>
          <p:nvPr>
            <p:extLst>
              <p:ext uri="{D42A27DB-BD31-4B8C-83A1-F6EECF244321}">
                <p14:modId xmlns="" xmlns:p14="http://schemas.microsoft.com/office/powerpoint/2010/main" val="1732567913"/>
              </p:ext>
            </p:extLst>
          </p:nvPr>
        </p:nvGraphicFramePr>
        <p:xfrm>
          <a:off x="-1219200" y="947057"/>
          <a:ext cx="6003130" cy="420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-36512" y="6445260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Calidad y Calidez en la atención y servicios prestados</a:t>
            </a:r>
          </a:p>
        </p:txBody>
      </p:sp>
      <p:graphicFrame>
        <p:nvGraphicFramePr>
          <p:cNvPr id="6" name="12 Gráfico"/>
          <p:cNvGraphicFramePr/>
          <p:nvPr>
            <p:extLst>
              <p:ext uri="{D42A27DB-BD31-4B8C-83A1-F6EECF244321}">
                <p14:modId xmlns="" xmlns:p14="http://schemas.microsoft.com/office/powerpoint/2010/main" val="1413876427"/>
              </p:ext>
            </p:extLst>
          </p:nvPr>
        </p:nvGraphicFramePr>
        <p:xfrm>
          <a:off x="4499992" y="2219388"/>
          <a:ext cx="4942114" cy="385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6 Imagen" descr="post it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819" y="4149080"/>
            <a:ext cx="3135398" cy="2126217"/>
          </a:xfrm>
          <a:prstGeom prst="rect">
            <a:avLst/>
          </a:prstGeom>
        </p:spPr>
      </p:pic>
      <p:pic>
        <p:nvPicPr>
          <p:cNvPr id="7170" name="Picture 2" descr="\\Vegr826o543a001\2015\Resultados 2014\NAF\Galeria fotográfica\UAEM_18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40236" y="4725144"/>
            <a:ext cx="236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Sólo el 8% de los usuarios no realizó el trámite o servicio que solicitó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0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Contexto Educativo Nacional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052736"/>
            <a:ext cx="79928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charset="0"/>
              </a:rPr>
              <a:t>La matrícula escolar nacional, cuenta con más de </a:t>
            </a:r>
            <a:r>
              <a:rPr lang="es-MX" b="1" dirty="0" smtClean="0">
                <a:latin typeface="Arial" charset="0"/>
              </a:rPr>
              <a:t>34 </a:t>
            </a:r>
            <a:r>
              <a:rPr lang="es-MX" b="1" dirty="0">
                <a:latin typeface="Arial" charset="0"/>
              </a:rPr>
              <a:t>millones de estudiantes</a:t>
            </a:r>
            <a:r>
              <a:rPr lang="es-MX" dirty="0">
                <a:latin typeface="Arial" charset="0"/>
              </a:rPr>
              <a:t> de todos los niveles educativos, de los cuales el </a:t>
            </a:r>
            <a:r>
              <a:rPr lang="es-MX" dirty="0" smtClean="0">
                <a:latin typeface="Arial" charset="0"/>
              </a:rPr>
              <a:t>90% </a:t>
            </a:r>
            <a:r>
              <a:rPr lang="es-MX" dirty="0">
                <a:latin typeface="Arial" charset="0"/>
              </a:rPr>
              <a:t>comprende el nivel educativo </a:t>
            </a:r>
            <a:r>
              <a:rPr lang="es-MX" dirty="0" smtClean="0">
                <a:latin typeface="Arial" charset="0"/>
              </a:rPr>
              <a:t>medio y básico y </a:t>
            </a:r>
            <a:r>
              <a:rPr lang="es-MX" dirty="0">
                <a:latin typeface="Arial" charset="0"/>
              </a:rPr>
              <a:t>el </a:t>
            </a:r>
            <a:r>
              <a:rPr lang="es-MX" b="1" dirty="0" smtClean="0">
                <a:latin typeface="Arial" charset="0"/>
              </a:rPr>
              <a:t>10% </a:t>
            </a:r>
            <a:r>
              <a:rPr lang="es-MX" b="1" dirty="0">
                <a:latin typeface="Arial" charset="0"/>
              </a:rPr>
              <a:t>restante</a:t>
            </a:r>
            <a:r>
              <a:rPr lang="es-MX" dirty="0">
                <a:latin typeface="Arial" charset="0"/>
              </a:rPr>
              <a:t>, </a:t>
            </a:r>
            <a:r>
              <a:rPr lang="es-MX" dirty="0" smtClean="0">
                <a:latin typeface="Arial" charset="0"/>
              </a:rPr>
              <a:t>corresponde al </a:t>
            </a:r>
            <a:r>
              <a:rPr lang="es-MX" b="1" dirty="0" smtClean="0">
                <a:latin typeface="Arial" charset="0"/>
              </a:rPr>
              <a:t>nivel Universitario</a:t>
            </a:r>
            <a:r>
              <a:rPr lang="es-MX" dirty="0" smtClean="0">
                <a:latin typeface="Arial" charset="0"/>
              </a:rPr>
              <a:t>, siendo éste el </a:t>
            </a:r>
            <a:r>
              <a:rPr lang="es-MX" dirty="0">
                <a:latin typeface="Arial" charset="0"/>
              </a:rPr>
              <a:t>segmento que se incorporará al </a:t>
            </a:r>
            <a:r>
              <a:rPr lang="es-MX" b="1" dirty="0">
                <a:latin typeface="Arial" charset="0"/>
              </a:rPr>
              <a:t>mercado laboral </a:t>
            </a:r>
            <a:r>
              <a:rPr lang="es-MX" dirty="0">
                <a:latin typeface="Arial" charset="0"/>
              </a:rPr>
              <a:t>y sobre el cual se enfoca la estrategia para el cumplimiento de sus obligaciones fiscales y tributarias.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9063853"/>
              </p:ext>
            </p:extLst>
          </p:nvPr>
        </p:nvGraphicFramePr>
        <p:xfrm>
          <a:off x="2714562" y="3823156"/>
          <a:ext cx="3801654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739"/>
                <a:gridCol w="1310915"/>
              </a:tblGrid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Alumnos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Básico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</a:rPr>
                        <a:t>4,682,336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</a:rPr>
                        <a:t>25,939,193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3,419,391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635896" y="5695364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/>
              <a:t>http://planeacion.sep.gob.mx/principalescifras/</a:t>
            </a:r>
          </a:p>
        </p:txBody>
      </p:sp>
    </p:spTree>
    <p:extLst>
      <p:ext uri="{BB962C8B-B14F-4D97-AF65-F5344CB8AC3E}">
        <p14:creationId xmlns="" xmlns:p14="http://schemas.microsoft.com/office/powerpoint/2010/main" val="166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0 Gráfico"/>
          <p:cNvGraphicFramePr/>
          <p:nvPr>
            <p:extLst>
              <p:ext uri="{D42A27DB-BD31-4B8C-83A1-F6EECF244321}">
                <p14:modId xmlns="" xmlns:p14="http://schemas.microsoft.com/office/powerpoint/2010/main" val="1611057461"/>
              </p:ext>
            </p:extLst>
          </p:nvPr>
        </p:nvGraphicFramePr>
        <p:xfrm>
          <a:off x="-252536" y="401228"/>
          <a:ext cx="4321629" cy="323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8 Gráfico"/>
          <p:cNvGraphicFramePr/>
          <p:nvPr>
            <p:extLst>
              <p:ext uri="{D42A27DB-BD31-4B8C-83A1-F6EECF244321}">
                <p14:modId xmlns="" xmlns:p14="http://schemas.microsoft.com/office/powerpoint/2010/main" val="2153225256"/>
              </p:ext>
            </p:extLst>
          </p:nvPr>
        </p:nvGraphicFramePr>
        <p:xfrm>
          <a:off x="3176463" y="2239644"/>
          <a:ext cx="6423789" cy="404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420888" y="6517268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2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</a:t>
            </a:r>
            <a:r>
              <a:rPr lang="es-MX" altLang="es-MX" sz="12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Calidad y Calidez en la atención y </a:t>
            </a:r>
            <a:r>
              <a:rPr lang="es-MX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servicios</a:t>
            </a:r>
            <a:r>
              <a:rPr lang="es-MX" altLang="es-MX" sz="12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prestados</a:t>
            </a:r>
          </a:p>
        </p:txBody>
      </p:sp>
      <p:pic>
        <p:nvPicPr>
          <p:cNvPr id="7" name="6 Imagen" descr="post it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83" y="3691053"/>
            <a:ext cx="3135398" cy="212621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89932" y="4102762"/>
            <a:ext cx="2586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La presentación de declaraciones es el trámite más recurrente (67%) entre usuarios que ya habían acudido al NAF</a:t>
            </a:r>
          </a:p>
        </p:txBody>
      </p:sp>
      <p:pic>
        <p:nvPicPr>
          <p:cNvPr id="8194" name="Picture 2" descr="\\Vegr826o543a001\2015\Resultados 2014\NAF\Galeria fotográfica\UANL_5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00" y="188640"/>
            <a:ext cx="2754052" cy="206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21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/>
          <p:nvPr>
            <p:extLst>
              <p:ext uri="{D42A27DB-BD31-4B8C-83A1-F6EECF244321}">
                <p14:modId xmlns="" xmlns:p14="http://schemas.microsoft.com/office/powerpoint/2010/main" val="2184193111"/>
              </p:ext>
            </p:extLst>
          </p:nvPr>
        </p:nvGraphicFramePr>
        <p:xfrm>
          <a:off x="0" y="548680"/>
          <a:ext cx="6017561" cy="363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7 Gráfico"/>
          <p:cNvGraphicFramePr/>
          <p:nvPr>
            <p:extLst>
              <p:ext uri="{D42A27DB-BD31-4B8C-83A1-F6EECF244321}">
                <p14:modId xmlns="" xmlns:p14="http://schemas.microsoft.com/office/powerpoint/2010/main" val="1236541378"/>
              </p:ext>
            </p:extLst>
          </p:nvPr>
        </p:nvGraphicFramePr>
        <p:xfrm>
          <a:off x="3037114" y="4099679"/>
          <a:ext cx="5839066" cy="195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132856" y="6453336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</a:t>
            </a:r>
            <a:r>
              <a:rPr lang="es-MX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Calidad y Calidez en la atención y servicios prestados</a:t>
            </a:r>
          </a:p>
        </p:txBody>
      </p:sp>
      <p:pic>
        <p:nvPicPr>
          <p:cNvPr id="9218" name="Picture 2" descr="\\Vegr826o543a001\2015\Resultados 2014\NAF\Galeria fotográfica\UANL_8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661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Vegr826o543a001\2015\Resultados 2014\NAF\Galeria fotográfica\UASLP_6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035827" cy="1707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6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3 Gráfico"/>
          <p:cNvGraphicFramePr/>
          <p:nvPr>
            <p:extLst>
              <p:ext uri="{D42A27DB-BD31-4B8C-83A1-F6EECF244321}">
                <p14:modId xmlns="" xmlns:p14="http://schemas.microsoft.com/office/powerpoint/2010/main" val="2651546790"/>
              </p:ext>
            </p:extLst>
          </p:nvPr>
        </p:nvGraphicFramePr>
        <p:xfrm>
          <a:off x="467544" y="797464"/>
          <a:ext cx="5860676" cy="186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4 Gráfico"/>
          <p:cNvGraphicFramePr/>
          <p:nvPr>
            <p:extLst>
              <p:ext uri="{D42A27DB-BD31-4B8C-83A1-F6EECF244321}">
                <p14:modId xmlns="" xmlns:p14="http://schemas.microsoft.com/office/powerpoint/2010/main" val="2832907779"/>
              </p:ext>
            </p:extLst>
          </p:nvPr>
        </p:nvGraphicFramePr>
        <p:xfrm>
          <a:off x="467544" y="2658920"/>
          <a:ext cx="5860676" cy="193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25 Gráfico"/>
          <p:cNvGraphicFramePr/>
          <p:nvPr>
            <p:extLst>
              <p:ext uri="{D42A27DB-BD31-4B8C-83A1-F6EECF244321}">
                <p14:modId xmlns="" xmlns:p14="http://schemas.microsoft.com/office/powerpoint/2010/main" val="784243188"/>
              </p:ext>
            </p:extLst>
          </p:nvPr>
        </p:nvGraphicFramePr>
        <p:xfrm>
          <a:off x="467544" y="4596896"/>
          <a:ext cx="6150429" cy="160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Rectángulo"/>
          <p:cNvSpPr/>
          <p:nvPr/>
        </p:nvSpPr>
        <p:spPr>
          <a:xfrm>
            <a:off x="179512" y="188640"/>
            <a:ext cx="5686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¿Cómo calificaría…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(escala del 1 al 10, donde 1 es pésimo y 10 es excelente)</a:t>
            </a:r>
            <a:endParaRPr lang="es-MX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131840" y="6421144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</a:t>
            </a:r>
            <a:r>
              <a:rPr lang="es-MX" altLang="es-MX" sz="13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Calidad y Calidez en la atención y servicios prestados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64" y="1268761"/>
            <a:ext cx="265643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9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1514" y="188640"/>
            <a:ext cx="56865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¿Cómo calificaría…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(escala del 1 al 10, donde 1 es pésimo y 10 es excelente)</a:t>
            </a:r>
            <a:endParaRPr lang="es-MX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4 Imagen" descr="post it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24499">
            <a:off x="6035682" y="4375012"/>
            <a:ext cx="3135398" cy="21262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286053" y="4639882"/>
            <a:ext cx="2586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Más del 90% de los usuarios considera entre muy buena y excelente  la calidad de los servicios y el apoyo que representan los NAF para cumplir con las obligaciones Fiscales.</a:t>
            </a:r>
          </a:p>
        </p:txBody>
      </p:sp>
      <p:graphicFrame>
        <p:nvGraphicFramePr>
          <p:cNvPr id="7" name="26 Gráfico"/>
          <p:cNvGraphicFramePr/>
          <p:nvPr>
            <p:extLst>
              <p:ext uri="{D42A27DB-BD31-4B8C-83A1-F6EECF244321}">
                <p14:modId xmlns="" xmlns:p14="http://schemas.microsoft.com/office/powerpoint/2010/main" val="2021087901"/>
              </p:ext>
            </p:extLst>
          </p:nvPr>
        </p:nvGraphicFramePr>
        <p:xfrm>
          <a:off x="3284997" y="671561"/>
          <a:ext cx="6002112" cy="43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27 Gráfico"/>
          <p:cNvGraphicFramePr/>
          <p:nvPr>
            <p:extLst>
              <p:ext uri="{D42A27DB-BD31-4B8C-83A1-F6EECF244321}">
                <p14:modId xmlns="" xmlns:p14="http://schemas.microsoft.com/office/powerpoint/2010/main" val="3604646224"/>
              </p:ext>
            </p:extLst>
          </p:nvPr>
        </p:nvGraphicFramePr>
        <p:xfrm>
          <a:off x="0" y="2517407"/>
          <a:ext cx="4855029" cy="363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83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1514" y="899428"/>
            <a:ext cx="5686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Que tan de acuerdo está con…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067944" y="6373252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600" dirty="0" smtClean="0">
                <a:solidFill>
                  <a:prstClr val="white"/>
                </a:solidFill>
                <a:latin typeface="Soberana Sans" pitchFamily="50" charset="0"/>
                <a:ea typeface="MS PGothic" pitchFamily="34" charset="-128"/>
              </a:rPr>
              <a:t>Encuesta de Intercepción: </a:t>
            </a:r>
            <a:r>
              <a:rPr lang="es-MX" altLang="es-MX" sz="1600" dirty="0" smtClean="0">
                <a:solidFill>
                  <a:prstClr val="white"/>
                </a:solidFill>
                <a:latin typeface="Soberana Sans" pitchFamily="50" charset="0"/>
                <a:ea typeface="MS PGothic" pitchFamily="34" charset="-128"/>
              </a:rPr>
              <a:t>Cultura Fiscal y Tributaria</a:t>
            </a:r>
          </a:p>
        </p:txBody>
      </p:sp>
      <p:pic>
        <p:nvPicPr>
          <p:cNvPr id="3" name="2 Imagen" descr="post it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882" y="3489278"/>
            <a:ext cx="2588606" cy="250231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4882" y="4232406"/>
            <a:ext cx="236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 75% de los usuarios de los NAF coinciden con la función social de los impuestos.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7" name="4 Gráfico"/>
          <p:cNvGraphicFramePr/>
          <p:nvPr>
            <p:extLst>
              <p:ext uri="{D42A27DB-BD31-4B8C-83A1-F6EECF244321}">
                <p14:modId xmlns="" xmlns:p14="http://schemas.microsoft.com/office/powerpoint/2010/main" val="4174804673"/>
              </p:ext>
            </p:extLst>
          </p:nvPr>
        </p:nvGraphicFramePr>
        <p:xfrm>
          <a:off x="0" y="1052736"/>
          <a:ext cx="6313714" cy="269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6 Gráfico"/>
          <p:cNvGraphicFramePr/>
          <p:nvPr>
            <p:extLst>
              <p:ext uri="{D42A27DB-BD31-4B8C-83A1-F6EECF244321}">
                <p14:modId xmlns="" xmlns:p14="http://schemas.microsoft.com/office/powerpoint/2010/main" val="1017426130"/>
              </p:ext>
            </p:extLst>
          </p:nvPr>
        </p:nvGraphicFramePr>
        <p:xfrm>
          <a:off x="4201886" y="3122814"/>
          <a:ext cx="5357131" cy="307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1514" y="260648"/>
            <a:ext cx="8750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Cultura Fiscal y Tributaria</a:t>
            </a:r>
            <a:r>
              <a:rPr lang="es-ES" altLang="es-MX" dirty="0">
                <a:solidFill>
                  <a:prstClr val="black"/>
                </a:solidFill>
                <a:latin typeface="Soberana Sans" pitchFamily="50" charset="0"/>
              </a:rPr>
              <a:t/>
            </a:r>
            <a:br>
              <a:rPr lang="es-ES" altLang="es-MX" dirty="0">
                <a:solidFill>
                  <a:prstClr val="black"/>
                </a:solidFill>
                <a:latin typeface="Soberana Sans" pitchFamily="50" charset="0"/>
              </a:rPr>
            </a:br>
            <a:endParaRPr lang="es-MX" dirty="0"/>
          </a:p>
        </p:txBody>
      </p:sp>
      <p:pic>
        <p:nvPicPr>
          <p:cNvPr id="10242" name="Picture 2" descr="\\Vegr826o543a001\2015\Resultados 2014\NAF\Galeria fotográfica\UAT_6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8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Gráfico"/>
          <p:cNvGraphicFramePr/>
          <p:nvPr>
            <p:extLst>
              <p:ext uri="{D42A27DB-BD31-4B8C-83A1-F6EECF244321}">
                <p14:modId xmlns="" xmlns:p14="http://schemas.microsoft.com/office/powerpoint/2010/main" val="734538017"/>
              </p:ext>
            </p:extLst>
          </p:nvPr>
        </p:nvGraphicFramePr>
        <p:xfrm>
          <a:off x="25689" y="368169"/>
          <a:ext cx="5715000" cy="276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8 Gráfico"/>
          <p:cNvGraphicFramePr/>
          <p:nvPr>
            <p:extLst>
              <p:ext uri="{D42A27DB-BD31-4B8C-83A1-F6EECF244321}">
                <p14:modId xmlns="" xmlns:p14="http://schemas.microsoft.com/office/powerpoint/2010/main" val="3123643781"/>
              </p:ext>
            </p:extLst>
          </p:nvPr>
        </p:nvGraphicFramePr>
        <p:xfrm>
          <a:off x="3671325" y="2698798"/>
          <a:ext cx="5614587" cy="35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3 Imagen" descr="post it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83" y="3169769"/>
            <a:ext cx="2588606" cy="250231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442" y="3836062"/>
            <a:ext cx="2360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 general los usuarios de los NAF consideran más importante estar inscrito al RFC que pagar impuestos.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068960" y="6373252"/>
            <a:ext cx="9144000" cy="4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16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Encuesta de Intercepción: </a:t>
            </a:r>
            <a:r>
              <a:rPr lang="es-MX" altLang="es-MX" sz="1600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Cultura Fiscal y Tributaria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altLang="es-MX" sz="1400" dirty="0" smtClean="0">
              <a:solidFill>
                <a:prstClr val="white"/>
              </a:solidFill>
              <a:latin typeface="Soberana Sans" pitchFamily="50" charset="0"/>
              <a:ea typeface="MS PGothic" pitchFamily="34" charset="-128"/>
            </a:endParaRPr>
          </a:p>
        </p:txBody>
      </p:sp>
      <p:pic>
        <p:nvPicPr>
          <p:cNvPr id="11266" name="Picture 2" descr="\\Vegr826o543a001\2015\Resultados 2014\NAF\Galeria fotográfica\UAT_8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6 Gráfico"/>
          <p:cNvGraphicFramePr/>
          <p:nvPr>
            <p:extLst>
              <p:ext uri="{D42A27DB-BD31-4B8C-83A1-F6EECF244321}">
                <p14:modId xmlns="" xmlns:p14="http://schemas.microsoft.com/office/powerpoint/2010/main" val="2912218340"/>
              </p:ext>
            </p:extLst>
          </p:nvPr>
        </p:nvGraphicFramePr>
        <p:xfrm>
          <a:off x="-131162" y="870857"/>
          <a:ext cx="4608029" cy="365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2 Imagen" descr="post it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077" y="4844142"/>
            <a:ext cx="2320256" cy="132805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43001" y="5094513"/>
            <a:ext cx="18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 54% de los usuarios son mujeres.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5" name="15 Gráfico"/>
          <p:cNvGraphicFramePr/>
          <p:nvPr>
            <p:extLst>
              <p:ext uri="{D42A27DB-BD31-4B8C-83A1-F6EECF244321}">
                <p14:modId xmlns="" xmlns:p14="http://schemas.microsoft.com/office/powerpoint/2010/main" val="97016599"/>
              </p:ext>
            </p:extLst>
          </p:nvPr>
        </p:nvGraphicFramePr>
        <p:xfrm>
          <a:off x="4608004" y="2132856"/>
          <a:ext cx="4771811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33265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Perfil del usuario</a:t>
            </a:r>
            <a:r>
              <a:rPr lang="es-ES" altLang="es-MX" dirty="0">
                <a:solidFill>
                  <a:prstClr val="black"/>
                </a:solidFill>
                <a:latin typeface="Soberana Sans" pitchFamily="50" charset="0"/>
              </a:rPr>
              <a:t/>
            </a:r>
            <a:br>
              <a:rPr lang="es-ES" altLang="es-MX" dirty="0">
                <a:solidFill>
                  <a:prstClr val="black"/>
                </a:solidFill>
                <a:latin typeface="Soberana Sans" pitchFamily="50" charset="0"/>
              </a:rPr>
            </a:br>
            <a:endParaRPr lang="es-MX" dirty="0"/>
          </a:p>
        </p:txBody>
      </p:sp>
      <p:pic>
        <p:nvPicPr>
          <p:cNvPr id="12290" name="Picture 2" descr="\\Vegr826o543a001\2015\Resultados 2014\NAF\Galeria fotográfica\UAT_11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52635"/>
            <a:ext cx="2544284" cy="1908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67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6048672" cy="1728192"/>
          </a:xfrm>
        </p:spPr>
        <p:txBody>
          <a:bodyPr>
            <a:noAutofit/>
          </a:bodyPr>
          <a:lstStyle/>
          <a:p>
            <a:pPr algn="l"/>
            <a:r>
              <a:rPr lang="es-MX" sz="2400" dirty="0" smtClean="0">
                <a:latin typeface="Arial" pitchFamily="34" charset="0"/>
                <a:cs typeface="Arial" pitchFamily="34" charset="0"/>
              </a:rPr>
              <a:t>Lic. Carlos Martín Malpica Jiménez</a:t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Administrador de Educación Fiscal</a:t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1800" dirty="0" smtClean="0">
                <a:latin typeface="Arial" pitchFamily="34" charset="0"/>
                <a:cs typeface="Arial" pitchFamily="34" charset="0"/>
              </a:rPr>
              <a:t>carlos.malpica@sat.gob.mx</a:t>
            </a:r>
            <a:endParaRPr lang="es-MX" sz="18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3272408" cy="216024"/>
          </a:xfrm>
        </p:spPr>
        <p:txBody>
          <a:bodyPr>
            <a:noAutofit/>
          </a:bodyPr>
          <a:lstStyle/>
          <a:p>
            <a:pPr algn="l"/>
            <a:r>
              <a:rPr lang="es-MX" sz="1100" b="1" dirty="0" smtClean="0"/>
              <a:t>La Paz, Bolivia, Julio 2015</a:t>
            </a:r>
            <a:endParaRPr lang="es-MX" sz="1100" b="1" dirty="0"/>
          </a:p>
        </p:txBody>
      </p:sp>
      <p:pic>
        <p:nvPicPr>
          <p:cNvPr id="4" name="3 Imagen" descr="cid:image002.png@01CFCC37.FA37C420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274521" y="4725144"/>
            <a:ext cx="3689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276872"/>
            <a:ext cx="6048672" cy="201622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latin typeface="Arial" pitchFamily="34" charset="0"/>
                <a:cs typeface="Arial" pitchFamily="34" charset="0"/>
              </a:rPr>
              <a:t>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aller </a:t>
            </a:r>
            <a:r>
              <a:rPr lang="es-MX" dirty="0">
                <a:latin typeface="Arial" pitchFamily="34" charset="0"/>
                <a:cs typeface="Arial" pitchFamily="34" charset="0"/>
              </a:rPr>
              <a:t>sobre</a:t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>Estrategias de Educación Fiscal</a:t>
            </a:r>
            <a:endParaRPr lang="es-MX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3272408" cy="216024"/>
          </a:xfrm>
        </p:spPr>
        <p:txBody>
          <a:bodyPr>
            <a:noAutofit/>
          </a:bodyPr>
          <a:lstStyle/>
          <a:p>
            <a:pPr algn="l"/>
            <a:r>
              <a:rPr lang="es-MX" sz="1100" b="1" dirty="0" smtClean="0"/>
              <a:t>La Paz, Bolivia, Julio 2015</a:t>
            </a:r>
            <a:endParaRPr lang="es-MX" sz="1100" b="1" dirty="0"/>
          </a:p>
        </p:txBody>
      </p:sp>
      <p:pic>
        <p:nvPicPr>
          <p:cNvPr id="4" name="3 Imagen" descr="cid:image002.png@01CFCC37.FA37C420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274521" y="4725144"/>
            <a:ext cx="3689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éxicoColoreado (Boliiva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1196752"/>
            <a:ext cx="3104427" cy="21602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>
                <a:latin typeface="Arial" pitchFamily="34" charset="0"/>
                <a:cs typeface="Arial" pitchFamily="34" charset="0"/>
              </a:rPr>
              <a:t>Contexto Universitario en México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609604"/>
              </p:ext>
            </p:extLst>
          </p:nvPr>
        </p:nvGraphicFramePr>
        <p:xfrm>
          <a:off x="273846" y="692696"/>
          <a:ext cx="5666306" cy="349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817"/>
                <a:gridCol w="402249"/>
                <a:gridCol w="402249"/>
                <a:gridCol w="1055906"/>
                <a:gridCol w="402249"/>
                <a:gridCol w="402249"/>
                <a:gridCol w="1113923"/>
                <a:gridCol w="448664"/>
              </a:tblGrid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Aguascalientes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35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Guanajuato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Quintana Roo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Baja California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Guerrero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San Luís Potosí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61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Baja California Sur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Hidalgo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90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Sinaloa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Campeche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Jalisco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Sonora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58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Chiapas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115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Michoacán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97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Tabasco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 smtClean="0">
                          <a:effectLst/>
                        </a:rPr>
                        <a:t>Chihuahua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Morelos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</a:rPr>
                        <a:t>6</a:t>
                      </a:r>
                      <a:r>
                        <a:rPr lang="es-MX" sz="1100" b="1" u="none" strike="noStrike" dirty="0" smtClean="0">
                          <a:effectLst/>
                        </a:rPr>
                        <a:t>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Tamaulipas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 smtClean="0">
                          <a:effectLst/>
                        </a:rPr>
                        <a:t>Coahuila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93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Nayarit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Tlaxcala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 Colima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Nuevo León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Veracruz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190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Distrito Federal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269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Oaxaca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82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Yucatán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effectLst/>
                        </a:rPr>
                        <a:t>89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Durango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Puebla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250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Zacatecas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82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Estado de México</a:t>
                      </a:r>
                      <a:endParaRPr lang="es-MX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269</a:t>
                      </a:r>
                      <a:endParaRPr lang="es-MX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Querétaro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4293096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3,017 </a:t>
            </a:r>
            <a:r>
              <a:rPr lang="es-MX" dirty="0"/>
              <a:t>Instituciones de Educación </a:t>
            </a:r>
            <a:r>
              <a:rPr lang="es-MX" dirty="0" smtClean="0"/>
              <a:t>Superior en </a:t>
            </a:r>
            <a:r>
              <a:rPr lang="es-MX" b="1" dirty="0" smtClean="0"/>
              <a:t>32 </a:t>
            </a:r>
            <a:r>
              <a:rPr lang="es-MX" dirty="0" smtClean="0"/>
              <a:t>Entidades Federativas de la República Mexicana. El </a:t>
            </a:r>
            <a:r>
              <a:rPr lang="es-MX" b="1" dirty="0" smtClean="0">
                <a:solidFill>
                  <a:srgbClr val="C00000"/>
                </a:solidFill>
              </a:rPr>
              <a:t>50% se concentra en sólo 8</a:t>
            </a:r>
            <a:r>
              <a:rPr lang="es-MX" b="1" dirty="0" smtClean="0"/>
              <a:t> </a:t>
            </a:r>
            <a:r>
              <a:rPr lang="es-MX" dirty="0" smtClean="0"/>
              <a:t>de los estados del país.</a:t>
            </a:r>
          </a:p>
          <a:p>
            <a:pPr algn="just"/>
            <a:endParaRPr lang="es-MX" sz="900" b="1" dirty="0" smtClean="0"/>
          </a:p>
          <a:p>
            <a:pPr algn="just"/>
            <a:r>
              <a:rPr lang="es-MX" dirty="0" smtClean="0"/>
              <a:t>La </a:t>
            </a:r>
            <a:r>
              <a:rPr lang="es-MX" b="1" dirty="0" smtClean="0"/>
              <a:t>matrícula total </a:t>
            </a:r>
            <a:r>
              <a:rPr lang="es-MX" dirty="0" smtClean="0"/>
              <a:t>en </a:t>
            </a:r>
            <a:r>
              <a:rPr lang="es-MX" b="1" dirty="0" smtClean="0"/>
              <a:t>educación superior </a:t>
            </a:r>
            <a:r>
              <a:rPr lang="es-MX" dirty="0" smtClean="0"/>
              <a:t>en México durante el ciclo escolar </a:t>
            </a:r>
            <a:r>
              <a:rPr lang="es-MX" b="1" dirty="0" smtClean="0"/>
              <a:t>2013-2014</a:t>
            </a:r>
            <a:r>
              <a:rPr lang="es-MX" dirty="0" smtClean="0"/>
              <a:t> fue de </a:t>
            </a:r>
            <a:r>
              <a:rPr lang="es-MX" b="1" dirty="0" smtClean="0"/>
              <a:t>3,882,625 estudiantes egresados,  </a:t>
            </a:r>
            <a:r>
              <a:rPr lang="es-MX" dirty="0" smtClean="0"/>
              <a:t>mujeres y hombres por partes iguales</a:t>
            </a:r>
            <a:r>
              <a:rPr lang="es-MX" sz="1900" dirty="0" smtClean="0"/>
              <a:t>.</a:t>
            </a:r>
          </a:p>
          <a:p>
            <a:pPr algn="just"/>
            <a:r>
              <a:rPr lang="es-MX" sz="900" dirty="0" smtClean="0"/>
              <a:t> </a:t>
            </a:r>
          </a:p>
          <a:p>
            <a:r>
              <a:rPr lang="es-MX" sz="900" dirty="0" smtClean="0"/>
              <a:t>http://dsa.sep.gob.mx/pdfs/ESDEPED%20FORO/segundo%20foro/00-0%20SMalo_CarreraDocente_Dic2014.pdf</a:t>
            </a:r>
            <a:endParaRPr lang="es-MX" sz="1000" dirty="0" smtClean="0"/>
          </a:p>
          <a:p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335699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/>
              <a:t>http://planeacion.sep.gob.mx/principalescifras/</a:t>
            </a:r>
          </a:p>
        </p:txBody>
      </p:sp>
    </p:spTree>
    <p:extLst>
      <p:ext uri="{BB962C8B-B14F-4D97-AF65-F5344CB8AC3E}">
        <p14:creationId xmlns="" xmlns:p14="http://schemas.microsoft.com/office/powerpoint/2010/main" val="40966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99 Conector angular"/>
          <p:cNvCxnSpPr>
            <a:stCxn id="25" idx="0"/>
            <a:endCxn id="37" idx="2"/>
          </p:cNvCxnSpPr>
          <p:nvPr/>
        </p:nvCxnSpPr>
        <p:spPr>
          <a:xfrm rot="16200000" flipV="1">
            <a:off x="937844" y="3939859"/>
            <a:ext cx="581056" cy="143154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angular"/>
          <p:cNvCxnSpPr>
            <a:stCxn id="25" idx="0"/>
            <a:endCxn id="35" idx="2"/>
          </p:cNvCxnSpPr>
          <p:nvPr/>
        </p:nvCxnSpPr>
        <p:spPr>
          <a:xfrm rot="16200000" flipV="1">
            <a:off x="1385894" y="4387909"/>
            <a:ext cx="581056" cy="53544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angular"/>
          <p:cNvCxnSpPr>
            <a:stCxn id="25" idx="0"/>
            <a:endCxn id="33" idx="2"/>
          </p:cNvCxnSpPr>
          <p:nvPr/>
        </p:nvCxnSpPr>
        <p:spPr>
          <a:xfrm rot="5400000" flipH="1" flipV="1">
            <a:off x="1833945" y="4475304"/>
            <a:ext cx="581055" cy="36065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angular"/>
          <p:cNvCxnSpPr>
            <a:stCxn id="25" idx="0"/>
            <a:endCxn id="31" idx="2"/>
          </p:cNvCxnSpPr>
          <p:nvPr/>
        </p:nvCxnSpPr>
        <p:spPr>
          <a:xfrm rot="5400000" flipH="1" flipV="1">
            <a:off x="2281995" y="4027254"/>
            <a:ext cx="581055" cy="125675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angular"/>
          <p:cNvCxnSpPr>
            <a:stCxn id="23" idx="2"/>
            <a:endCxn id="15" idx="0"/>
          </p:cNvCxnSpPr>
          <p:nvPr/>
        </p:nvCxnSpPr>
        <p:spPr>
          <a:xfrm rot="16200000" flipH="1">
            <a:off x="7517540" y="670647"/>
            <a:ext cx="429583" cy="169033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angular"/>
          <p:cNvCxnSpPr>
            <a:stCxn id="23" idx="2"/>
            <a:endCxn id="30" idx="0"/>
          </p:cNvCxnSpPr>
          <p:nvPr/>
        </p:nvCxnSpPr>
        <p:spPr>
          <a:xfrm rot="16200000" flipH="1">
            <a:off x="7069493" y="1118694"/>
            <a:ext cx="429581" cy="794234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angular"/>
          <p:cNvCxnSpPr>
            <a:stCxn id="23" idx="2"/>
            <a:endCxn id="16" idx="0"/>
          </p:cNvCxnSpPr>
          <p:nvPr/>
        </p:nvCxnSpPr>
        <p:spPr>
          <a:xfrm rot="5400000">
            <a:off x="6621443" y="1464878"/>
            <a:ext cx="429581" cy="10186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angular"/>
          <p:cNvCxnSpPr>
            <a:stCxn id="23" idx="2"/>
            <a:endCxn id="17" idx="0"/>
          </p:cNvCxnSpPr>
          <p:nvPr/>
        </p:nvCxnSpPr>
        <p:spPr>
          <a:xfrm rot="5400000">
            <a:off x="6173392" y="1016829"/>
            <a:ext cx="429582" cy="99796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angular"/>
          <p:cNvCxnSpPr>
            <a:stCxn id="23" idx="2"/>
            <a:endCxn id="18" idx="0"/>
          </p:cNvCxnSpPr>
          <p:nvPr/>
        </p:nvCxnSpPr>
        <p:spPr>
          <a:xfrm rot="5400000">
            <a:off x="5725343" y="568778"/>
            <a:ext cx="429581" cy="1894067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stCxn id="22" idx="2"/>
            <a:endCxn id="37" idx="0"/>
          </p:cNvCxnSpPr>
          <p:nvPr/>
        </p:nvCxnSpPr>
        <p:spPr>
          <a:xfrm rot="5400000">
            <a:off x="1232861" y="589274"/>
            <a:ext cx="421068" cy="1861589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angular"/>
          <p:cNvCxnSpPr>
            <a:stCxn id="35" idx="0"/>
            <a:endCxn id="22" idx="2"/>
          </p:cNvCxnSpPr>
          <p:nvPr/>
        </p:nvCxnSpPr>
        <p:spPr>
          <a:xfrm rot="5400000" flipH="1" flipV="1">
            <a:off x="1680910" y="1037324"/>
            <a:ext cx="421068" cy="965489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angular"/>
          <p:cNvCxnSpPr>
            <a:stCxn id="33" idx="0"/>
            <a:endCxn id="22" idx="2"/>
          </p:cNvCxnSpPr>
          <p:nvPr/>
        </p:nvCxnSpPr>
        <p:spPr>
          <a:xfrm rot="5400000" flipH="1" flipV="1">
            <a:off x="2128960" y="1485375"/>
            <a:ext cx="421069" cy="69389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stCxn id="22" idx="2"/>
            <a:endCxn id="31" idx="0"/>
          </p:cNvCxnSpPr>
          <p:nvPr/>
        </p:nvCxnSpPr>
        <p:spPr>
          <a:xfrm rot="16200000" flipH="1">
            <a:off x="2577010" y="1106712"/>
            <a:ext cx="421069" cy="826711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angular"/>
          <p:cNvCxnSpPr>
            <a:stCxn id="22" idx="2"/>
            <a:endCxn id="19" idx="0"/>
          </p:cNvCxnSpPr>
          <p:nvPr/>
        </p:nvCxnSpPr>
        <p:spPr>
          <a:xfrm rot="16200000" flipH="1">
            <a:off x="3025060" y="658663"/>
            <a:ext cx="421069" cy="172281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>
                <a:latin typeface="Arial" pitchFamily="34" charset="0"/>
                <a:cs typeface="Arial" pitchFamily="34" charset="0"/>
              </a:rPr>
              <a:t>Estrategias del Programa de Educación Fiscal</a:t>
            </a:r>
            <a:endParaRPr lang="es-MX" dirty="0"/>
          </a:p>
        </p:txBody>
      </p:sp>
      <p:sp>
        <p:nvSpPr>
          <p:cNvPr id="60" name="84 CuadroTexto"/>
          <p:cNvSpPr txBox="1"/>
          <p:nvPr/>
        </p:nvSpPr>
        <p:spPr>
          <a:xfrm>
            <a:off x="5796136" y="4869160"/>
            <a:ext cx="3168352" cy="1634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Vinculación Interinstitucional</a:t>
            </a: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Educación</a:t>
            </a: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Televisión Educativa Estatal</a:t>
            </a: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Instituto Nacional del Emprendedor</a:t>
            </a:r>
          </a:p>
          <a:p>
            <a:pPr marL="93663" indent="-93663">
              <a:buFont typeface="Arial" pitchFamily="34" charset="0"/>
              <a:buChar char="•"/>
              <a:defRPr/>
            </a:pPr>
            <a:endParaRPr lang="es-MX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EURosociAL / FIIAPP</a:t>
            </a: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OCDE / BID</a:t>
            </a:r>
          </a:p>
          <a:p>
            <a:pPr>
              <a:defRPr/>
            </a:pPr>
            <a:endParaRPr lang="es-MX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Organismos Asociados (Fiscal, Educación)</a:t>
            </a:r>
          </a:p>
          <a:p>
            <a:pPr marL="93663" indent="-93663">
              <a:buFont typeface="Arial" pitchFamily="34" charset="0"/>
              <a:buChar char="•"/>
              <a:defRPr/>
            </a:pPr>
            <a:r>
              <a:rPr lang="es-MX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CCPM, IMCP, ANUIES, FIMPES, </a:t>
            </a:r>
            <a:endParaRPr lang="es-MX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82 Rectángulo redondeado"/>
          <p:cNvSpPr/>
          <p:nvPr/>
        </p:nvSpPr>
        <p:spPr>
          <a:xfrm>
            <a:off x="8216041" y="5259415"/>
            <a:ext cx="604431" cy="3362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s-MX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Gobierno</a:t>
            </a:r>
            <a:endParaRPr lang="es-MX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82 Rectángulo redondeado"/>
          <p:cNvSpPr/>
          <p:nvPr/>
        </p:nvSpPr>
        <p:spPr>
          <a:xfrm>
            <a:off x="8216041" y="5757027"/>
            <a:ext cx="604431" cy="3362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s-MX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ONG</a:t>
            </a:r>
            <a:endParaRPr lang="es-MX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182 Grupo"/>
          <p:cNvGrpSpPr/>
          <p:nvPr/>
        </p:nvGrpSpPr>
        <p:grpSpPr>
          <a:xfrm>
            <a:off x="71600" y="764704"/>
            <a:ext cx="8964896" cy="5944958"/>
            <a:chOff x="72272" y="2196185"/>
            <a:chExt cx="8817221" cy="5944958"/>
          </a:xfrm>
        </p:grpSpPr>
        <p:sp>
          <p:nvSpPr>
            <p:cNvPr id="15" name="14 Rectángulo redondeado"/>
            <p:cNvSpPr/>
            <p:nvPr/>
          </p:nvSpPr>
          <p:spPr>
            <a:xfrm>
              <a:off x="8004318" y="3162085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Cámaras y Asoc.</a:t>
              </a: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Segmentos</a:t>
              </a: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Personas Físicas</a:t>
              </a: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Recicladores</a:t>
              </a:r>
            </a:p>
            <a:p>
              <a:pPr algn="ctr">
                <a:defRPr/>
              </a:pPr>
              <a:r>
                <a:rPr lang="es-MX" sz="9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Comerciantes</a:t>
              </a:r>
              <a:endParaRPr lang="es-MX" sz="9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6241644" y="3162083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Teatro </a:t>
              </a: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Música</a:t>
              </a:r>
            </a:p>
            <a:p>
              <a:pPr algn="ctr"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Títeres</a:t>
              </a:r>
            </a:p>
            <a:p>
              <a:pPr algn="ctr"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Pago en </a:t>
              </a: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especie</a:t>
              </a: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360305" y="3162084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Talleres de Educación Fiscal 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Puertas Abiertas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4478966" y="3162083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KidZania</a:t>
              </a: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La </a:t>
              </a: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Granja</a:t>
              </a: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Red EduSAT TVE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3597627" y="3162084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Casos prácticos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Vinculación con Instituciones de Educación Superior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3615331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Nivel </a:t>
              </a: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Superior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(dura 4-6 años) 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346463" y="6377640"/>
              <a:ext cx="1135014" cy="71508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Material didáctico </a:t>
              </a:r>
            </a:p>
            <a:p>
              <a:pPr marL="85725" indent="-85725">
                <a:buFont typeface="Arial" pitchFamily="34" charset="0"/>
                <a:buChar char="•"/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Sesiones de sensibilización 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825749" y="6228633"/>
              <a:ext cx="2664295" cy="191251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Vinculación con Universidades</a:t>
              </a: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Núcleos de Apoyo Fiscal</a:t>
              </a: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Materia FIT 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93663" indent="-93663">
                <a:lnSpc>
                  <a:spcPct val="150000"/>
                </a:lnSpc>
                <a:defRPr/>
              </a:pPr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(presencial y virtual) y Guìa FIT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Fascículo </a:t>
              </a:r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Mipyme</a:t>
              </a: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Declaración Anual</a:t>
              </a: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Maratón</a:t>
              </a:r>
            </a:p>
            <a:p>
              <a:pPr marL="93663" indent="-93663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Jornadas Fiscales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4496670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Espacios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Educativos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5378009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Eventos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Especiales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6259348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Caravana Ciudadana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29 Rectángulo redondeado"/>
            <p:cNvSpPr/>
            <p:nvPr/>
          </p:nvSpPr>
          <p:spPr>
            <a:xfrm>
              <a:off x="7122983" y="3162083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Expo Chiquitines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Semana del Emprendedor</a:t>
              </a: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2716289" y="3162084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Conceptos teóricos fiscales 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2733992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Medio </a:t>
              </a: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Superior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(dura 3 años) 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1834950" y="3162084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Nociones básicas de conceptos fiscales</a:t>
              </a:r>
            </a:p>
            <a:p>
              <a:pPr algn="ctr">
                <a:defRPr/>
              </a:pPr>
              <a:endParaRPr lang="es-MX" sz="9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1852653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Nivel </a:t>
              </a: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Medio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(dura 3 años) 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953611" y="3162083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Valores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971314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Nivel </a:t>
              </a: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Básico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(dura 6 años)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72272" y="3162083"/>
              <a:ext cx="867471" cy="263450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9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Cuenta cuentos</a:t>
              </a: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89975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endParaRPr lang="es-MX" sz="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Nivel</a:t>
              </a:r>
            </a:p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Preescolar</a:t>
              </a:r>
            </a:p>
            <a:p>
              <a:pPr algn="ctr">
                <a:defRPr/>
              </a:pPr>
              <a:r>
                <a:rPr lang="es-MX" sz="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7" name="56 Rectángulo redondeado"/>
            <p:cNvSpPr/>
            <p:nvPr/>
          </p:nvSpPr>
          <p:spPr>
            <a:xfrm>
              <a:off x="7140687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Expos y Ferias temáticas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8022022" y="3291536"/>
              <a:ext cx="867471" cy="45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s-MX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Sectores Específicos</a:t>
              </a:r>
              <a:endParaRPr lang="es-MX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11433" y="2196185"/>
              <a:ext cx="2650996" cy="54483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s-MX" sz="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Educación Formal</a:t>
              </a:r>
              <a:endParaRPr lang="es-MX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5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331337" y="2204698"/>
              <a:ext cx="2888462" cy="5278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s-MX" sz="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Educación No Formal</a:t>
              </a:r>
              <a:endParaRPr lang="es-MX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endParaRPr lang="es-MX" sz="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71 Rectángulo redondeado"/>
          <p:cNvSpPr/>
          <p:nvPr/>
        </p:nvSpPr>
        <p:spPr>
          <a:xfrm>
            <a:off x="3707904" y="2852936"/>
            <a:ext cx="792088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3" name="132 Conector angular"/>
          <p:cNvCxnSpPr>
            <a:stCxn id="50" idx="3"/>
            <a:endCxn id="72" idx="2"/>
          </p:cNvCxnSpPr>
          <p:nvPr/>
        </p:nvCxnSpPr>
        <p:spPr>
          <a:xfrm flipH="1" flipV="1">
            <a:off x="4103948" y="3645024"/>
            <a:ext cx="828092" cy="1620180"/>
          </a:xfrm>
          <a:prstGeom prst="bentConnector4">
            <a:avLst>
              <a:gd name="adj1" fmla="val -27606"/>
              <a:gd name="adj2" fmla="val 41188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119 CuadroTexto"/>
          <p:cNvSpPr txBox="1"/>
          <p:nvPr/>
        </p:nvSpPr>
        <p:spPr>
          <a:xfrm>
            <a:off x="107504" y="4037707"/>
            <a:ext cx="8856984" cy="2553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900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Iniciativas del foro internacional EUROsociAL</a:t>
            </a:r>
            <a:endParaRPr lang="es-MX" sz="900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07504" y="3717032"/>
            <a:ext cx="7056784" cy="2553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900" b="1" spc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Operativo “Afíliate” en Entidades</a:t>
            </a:r>
            <a:endParaRPr lang="es-MX" sz="900" b="1" spc="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987824" y="5157192"/>
            <a:ext cx="194421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966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564904"/>
            <a:ext cx="6048672" cy="1440160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Núcleos de Apoyo Contable y Fiscal</a:t>
            </a:r>
            <a:endParaRPr lang="es-MX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876256" y="4149080"/>
            <a:ext cx="2088232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s-MX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Concepto de NAF en México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560" y="1130996"/>
            <a:ext cx="4741512" cy="4962300"/>
          </a:xfrm>
        </p:spPr>
        <p:txBody>
          <a:bodyPr>
            <a:normAutofit fontScale="92500" lnSpcReduction="20000"/>
          </a:bodyPr>
          <a:lstStyle/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Espacios de atención de autoservicio a contribuyentes.</a:t>
            </a:r>
          </a:p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Instalados en Instituciones Educativas públicas y privadas.</a:t>
            </a:r>
          </a:p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Operados por Prestadores de Servicio Social y Docentes. </a:t>
            </a:r>
          </a:p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Capacitados por el SAT</a:t>
            </a:r>
          </a:p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Ofrecen asesoría y trámites de forma gratuita.</a:t>
            </a:r>
          </a:p>
          <a:p>
            <a:pPr marL="360000" indent="-2844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Utilizando los servicios disponibles en el portal de internet del SAT. </a:t>
            </a:r>
          </a:p>
        </p:txBody>
      </p:sp>
      <p:pic>
        <p:nvPicPr>
          <p:cNvPr id="5" name="Imagen 1" descr="Depositphotos_one_monitor_900x16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256502" cy="32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29" descr="Captura de pantalla 2014-11-13 a la(s) 12.12.40.png"/>
          <p:cNvPicPr>
            <a:picLocks noChangeAspect="1"/>
          </p:cNvPicPr>
          <p:nvPr/>
        </p:nvPicPr>
        <p:blipFill rotWithShape="1">
          <a:blip r:embed="rId3" cstate="email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37963" y="1772816"/>
            <a:ext cx="3982360" cy="2319109"/>
          </a:xfrm>
          <a:prstGeom prst="rect">
            <a:avLst/>
          </a:prstGeom>
        </p:spPr>
      </p:pic>
      <p:grpSp>
        <p:nvGrpSpPr>
          <p:cNvPr id="7" name="4 Grupo"/>
          <p:cNvGrpSpPr/>
          <p:nvPr/>
        </p:nvGrpSpPr>
        <p:grpSpPr>
          <a:xfrm>
            <a:off x="6822843" y="3109803"/>
            <a:ext cx="757878" cy="751245"/>
            <a:chOff x="2072301" y="1931783"/>
            <a:chExt cx="757878" cy="751245"/>
          </a:xfrm>
        </p:grpSpPr>
        <p:pic>
          <p:nvPicPr>
            <p:cNvPr id="9" name="Imagen 39" descr="1415944056_RSS-12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586" y="1931783"/>
              <a:ext cx="446884" cy="446884"/>
            </a:xfrm>
            <a:prstGeom prst="rect">
              <a:avLst/>
            </a:prstGeom>
          </p:spPr>
        </p:pic>
        <p:sp>
          <p:nvSpPr>
            <p:cNvPr id="10" name="Rectángulo 41"/>
            <p:cNvSpPr/>
            <p:nvPr/>
          </p:nvSpPr>
          <p:spPr>
            <a:xfrm>
              <a:off x="2072301" y="2529033"/>
              <a:ext cx="757878" cy="153995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eaLnBrk="0" hangingPunct="0">
                <a:lnSpc>
                  <a:spcPts val="1400"/>
                </a:lnSpc>
              </a:pPr>
              <a:r>
                <a:rPr lang="es-ES" sz="1400" spc="-50" dirty="0" smtClean="0">
                  <a:solidFill>
                    <a:srgbClr val="000000"/>
                  </a:solidFill>
                  <a:latin typeface="Corbel" panose="020B0503020204020204" pitchFamily="34" charset="0"/>
                  <a:cs typeface="ＭＳ Ｐゴシック" charset="0"/>
                </a:rPr>
                <a:t>Asesoría</a:t>
              </a:r>
              <a:endParaRPr lang="es-ES" sz="1400" spc="-50" dirty="0">
                <a:solidFill>
                  <a:srgbClr val="000000"/>
                </a:solidFill>
                <a:latin typeface="Corbel" panose="020B0503020204020204" pitchFamily="34" charset="0"/>
                <a:cs typeface="ＭＳ Ｐゴシック" charset="0"/>
              </a:endParaRPr>
            </a:p>
          </p:txBody>
        </p:sp>
      </p:grpSp>
      <p:grpSp>
        <p:nvGrpSpPr>
          <p:cNvPr id="11" name="2 Grupo"/>
          <p:cNvGrpSpPr/>
          <p:nvPr/>
        </p:nvGrpSpPr>
        <p:grpSpPr>
          <a:xfrm>
            <a:off x="5724128" y="3126132"/>
            <a:ext cx="839851" cy="734916"/>
            <a:chOff x="1044829" y="2030012"/>
            <a:chExt cx="839851" cy="734916"/>
          </a:xfrm>
        </p:grpSpPr>
        <p:pic>
          <p:nvPicPr>
            <p:cNvPr id="12" name="Imagen 35" descr="1415944426_circle_info_more-information_detail-51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123" y="2030012"/>
              <a:ext cx="446884" cy="446884"/>
            </a:xfrm>
            <a:prstGeom prst="rect">
              <a:avLst/>
            </a:prstGeom>
          </p:spPr>
        </p:pic>
        <p:sp>
          <p:nvSpPr>
            <p:cNvPr id="13" name="Rectángulo 37"/>
            <p:cNvSpPr/>
            <p:nvPr/>
          </p:nvSpPr>
          <p:spPr>
            <a:xfrm>
              <a:off x="1044829" y="2527033"/>
              <a:ext cx="839851" cy="237895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eaLnBrk="0" hangingPunct="0">
                <a:lnSpc>
                  <a:spcPts val="1400"/>
                </a:lnSpc>
              </a:pPr>
              <a:r>
                <a:rPr lang="es-ES" sz="1400" spc="-50" dirty="0">
                  <a:solidFill>
                    <a:srgbClr val="000000"/>
                  </a:solidFill>
                  <a:latin typeface="Corbel" panose="020B0503020204020204" pitchFamily="34" charset="0"/>
                  <a:cs typeface="ＭＳ Ｐゴシック" charset="0"/>
                </a:rPr>
                <a:t>Información</a:t>
              </a:r>
            </a:p>
          </p:txBody>
        </p:sp>
      </p:grpSp>
      <p:grpSp>
        <p:nvGrpSpPr>
          <p:cNvPr id="14" name="7 Grupo"/>
          <p:cNvGrpSpPr/>
          <p:nvPr/>
        </p:nvGrpSpPr>
        <p:grpSpPr>
          <a:xfrm>
            <a:off x="5701352" y="2010387"/>
            <a:ext cx="1002452" cy="682831"/>
            <a:chOff x="5510187" y="1921471"/>
            <a:chExt cx="1002452" cy="682831"/>
          </a:xfrm>
        </p:grpSpPr>
        <p:sp>
          <p:nvSpPr>
            <p:cNvPr id="15" name="Rectángulo 55"/>
            <p:cNvSpPr/>
            <p:nvPr/>
          </p:nvSpPr>
          <p:spPr>
            <a:xfrm>
              <a:off x="5510187" y="2380863"/>
              <a:ext cx="1002452" cy="223439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eaLnBrk="0" hangingPunct="0">
                <a:lnSpc>
                  <a:spcPts val="1400"/>
                </a:lnSpc>
              </a:pPr>
              <a:r>
                <a:rPr lang="es-ES" sz="1400" spc="-50" dirty="0">
                  <a:solidFill>
                    <a:srgbClr val="000000"/>
                  </a:solidFill>
                  <a:latin typeface="Corbel" panose="020B0503020204020204" pitchFamily="34" charset="0"/>
                  <a:cs typeface="ＭＳ Ｐゴシック" charset="0"/>
                </a:rPr>
                <a:t>Declaraciones</a:t>
              </a:r>
            </a:p>
          </p:txBody>
        </p:sp>
        <p:pic>
          <p:nvPicPr>
            <p:cNvPr id="16" name="Picture 5" descr="C:\Users\ROLL715M\Dropbox\SAT\+ Buzon_tributario\Imagenes\iconos\rejilla contenidos\comunicados.png"/>
            <p:cNvPicPr>
              <a:picLocks noChangeAspect="1" noChangeArrowheads="1"/>
            </p:cNvPicPr>
            <p:nvPr/>
          </p:nvPicPr>
          <p:blipFill>
            <a:blip r:embed="rId6" cstate="email">
              <a:biLevel thresh="75000"/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204" y="1921471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ángulo 57"/>
          <p:cNvSpPr/>
          <p:nvPr/>
        </p:nvSpPr>
        <p:spPr>
          <a:xfrm>
            <a:off x="7743715" y="2444004"/>
            <a:ext cx="716717" cy="264916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0" hangingPunct="0">
              <a:lnSpc>
                <a:spcPts val="1400"/>
              </a:lnSpc>
            </a:pPr>
            <a:r>
              <a:rPr lang="es-ES" sz="1400" spc="-50" dirty="0" smtClean="0">
                <a:solidFill>
                  <a:srgbClr val="000000"/>
                </a:solidFill>
                <a:latin typeface="Corbel" panose="020B0503020204020204" pitchFamily="34" charset="0"/>
                <a:cs typeface="ＭＳ Ｐゴシック" charset="0"/>
              </a:rPr>
              <a:t>Trámites</a:t>
            </a:r>
            <a:endParaRPr lang="es-ES" sz="1400" spc="-50" dirty="0">
              <a:solidFill>
                <a:srgbClr val="000000"/>
              </a:solidFill>
              <a:latin typeface="Corbel" panose="020B0503020204020204" pitchFamily="34" charset="0"/>
              <a:cs typeface="ＭＳ Ｐゴシック" charset="0"/>
            </a:endParaRPr>
          </a:p>
        </p:txBody>
      </p:sp>
      <p:sp>
        <p:nvSpPr>
          <p:cNvPr id="21" name="Rectángulo 59"/>
          <p:cNvSpPr/>
          <p:nvPr/>
        </p:nvSpPr>
        <p:spPr>
          <a:xfrm>
            <a:off x="6762337" y="2463948"/>
            <a:ext cx="877571" cy="223439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0" hangingPunct="0">
              <a:lnSpc>
                <a:spcPts val="1400"/>
              </a:lnSpc>
            </a:pPr>
            <a:r>
              <a:rPr lang="es-ES" sz="1400" spc="-50" dirty="0" smtClean="0">
                <a:solidFill>
                  <a:srgbClr val="000000"/>
                </a:solidFill>
                <a:latin typeface="Corbel" panose="020B0503020204020204" pitchFamily="34" charset="0"/>
                <a:cs typeface="ＭＳ Ｐゴシック" charset="0"/>
              </a:rPr>
              <a:t>Contraseña</a:t>
            </a:r>
            <a:endParaRPr lang="es-ES" sz="1400" spc="-50" dirty="0">
              <a:solidFill>
                <a:srgbClr val="000000"/>
              </a:solidFill>
              <a:latin typeface="Corbel" panose="020B0503020204020204" pitchFamily="34" charset="0"/>
              <a:cs typeface="ＭＳ Ｐゴシック" charset="0"/>
            </a:endParaRPr>
          </a:p>
        </p:txBody>
      </p:sp>
      <p:grpSp>
        <p:nvGrpSpPr>
          <p:cNvPr id="23" name="6 Grupo"/>
          <p:cNvGrpSpPr/>
          <p:nvPr/>
        </p:nvGrpSpPr>
        <p:grpSpPr>
          <a:xfrm>
            <a:off x="4820854" y="2015939"/>
            <a:ext cx="802830" cy="678507"/>
            <a:chOff x="4647096" y="1921471"/>
            <a:chExt cx="802830" cy="678507"/>
          </a:xfrm>
        </p:grpSpPr>
        <p:pic>
          <p:nvPicPr>
            <p:cNvPr id="24" name="Imagen 3"/>
            <p:cNvPicPr>
              <a:picLocks noChangeAspect="1"/>
            </p:cNvPicPr>
            <p:nvPr/>
          </p:nvPicPr>
          <p:blipFill>
            <a:blip r:embed="rId8" cstate="email">
              <a:biLevel thresh="75000"/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657" y="1921471"/>
              <a:ext cx="476250" cy="476250"/>
            </a:xfrm>
            <a:prstGeom prst="rect">
              <a:avLst/>
            </a:prstGeom>
          </p:spPr>
        </p:pic>
        <p:sp>
          <p:nvSpPr>
            <p:cNvPr id="25" name="228 Rectángulo"/>
            <p:cNvSpPr/>
            <p:nvPr/>
          </p:nvSpPr>
          <p:spPr>
            <a:xfrm>
              <a:off x="4647096" y="2380864"/>
              <a:ext cx="802830" cy="219114"/>
            </a:xfrm>
            <a:prstGeom prst="rect">
              <a:avLst/>
            </a:prstGeom>
          </p:spPr>
          <p:txBody>
            <a:bodyPr lIns="0" tIns="0" rIns="0" bIns="0" anchor="ctr"/>
            <a:lstStyle/>
            <a:p>
              <a:pPr eaLnBrk="0" hangingPunct="0">
                <a:lnSpc>
                  <a:spcPts val="1400"/>
                </a:lnSpc>
              </a:pPr>
              <a:r>
                <a:rPr lang="es-MX" sz="1400" spc="-50" dirty="0" smtClean="0">
                  <a:solidFill>
                    <a:srgbClr val="000000"/>
                  </a:solidFill>
                  <a:latin typeface="Corbel" panose="020B0503020204020204" pitchFamily="34" charset="0"/>
                  <a:cs typeface="ＭＳ Ｐゴシック" charset="0"/>
                </a:rPr>
                <a:t>Inscripción</a:t>
              </a:r>
              <a:endParaRPr lang="es-MX" sz="1400" spc="-50" dirty="0">
                <a:solidFill>
                  <a:srgbClr val="000000"/>
                </a:solidFill>
                <a:latin typeface="Corbel" panose="020B0503020204020204" pitchFamily="34" charset="0"/>
                <a:cs typeface="ＭＳ Ｐゴシック" charset="0"/>
              </a:endParaRP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7570115" y="3625279"/>
            <a:ext cx="1009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spc="-50" dirty="0" smtClean="0">
                <a:solidFill>
                  <a:srgbClr val="000000"/>
                </a:solidFill>
                <a:latin typeface="Corbel" panose="020B0503020204020204" pitchFamily="34" charset="0"/>
                <a:cs typeface="ＭＳ Ｐゴシック" charset="0"/>
              </a:rPr>
              <a:t>Mis Cuentas</a:t>
            </a:r>
            <a:endParaRPr lang="es-MX" sz="1400" spc="-50" dirty="0">
              <a:solidFill>
                <a:srgbClr val="000000"/>
              </a:solidFill>
              <a:latin typeface="Corbel" panose="020B0503020204020204" pitchFamily="34" charset="0"/>
              <a:cs typeface="ＭＳ Ｐゴシック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5636938" y="1757963"/>
            <a:ext cx="0" cy="23191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6630608" y="1755103"/>
            <a:ext cx="0" cy="23191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7629875" y="1755101"/>
            <a:ext cx="0" cy="23191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4644008" y="2925214"/>
            <a:ext cx="39985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IPS85CV\Desktop\nounprojectbiles-1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9828" y="1902357"/>
            <a:ext cx="432048" cy="576064"/>
          </a:xfrm>
          <a:prstGeom prst="rect">
            <a:avLst/>
          </a:prstGeom>
          <a:noFill/>
        </p:spPr>
      </p:pic>
      <p:pic>
        <p:nvPicPr>
          <p:cNvPr id="33" name="Imagen 2"/>
          <p:cNvPicPr>
            <a:picLocks noChangeAspect="1"/>
          </p:cNvPicPr>
          <p:nvPr/>
        </p:nvPicPr>
        <p:blipFill>
          <a:blip r:embed="rId11" cstate="email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32" y="1974365"/>
            <a:ext cx="476250" cy="476250"/>
          </a:xfrm>
          <a:prstGeom prst="rect">
            <a:avLst/>
          </a:prstGeom>
        </p:spPr>
      </p:pic>
      <p:pic>
        <p:nvPicPr>
          <p:cNvPr id="1028" name="Picture 4" descr="Resultado de imagen para iconos para presentaciones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737" y="2996952"/>
            <a:ext cx="648072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0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21295</TotalTime>
  <Words>3595</Words>
  <Application>Microsoft Office PowerPoint</Application>
  <PresentationFormat>Presentación en pantalla (4:3)</PresentationFormat>
  <Paragraphs>953</Paragraphs>
  <Slides>58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0" baseType="lpstr">
      <vt:lpstr>2_Tema de Office</vt:lpstr>
      <vt:lpstr>Acrobat Document</vt:lpstr>
      <vt:lpstr>Taller sobre Estrategias de Educación Fiscal</vt:lpstr>
      <vt:lpstr>Contenido</vt:lpstr>
      <vt:lpstr>Antecedentes</vt:lpstr>
      <vt:lpstr>Demografía del País</vt:lpstr>
      <vt:lpstr>Contexto Educativo Nacional</vt:lpstr>
      <vt:lpstr>Contexto Universitario en México</vt:lpstr>
      <vt:lpstr>Estrategias del Programa de Educación Fiscal</vt:lpstr>
      <vt:lpstr>Núcleos de Apoyo Contable y Fiscal</vt:lpstr>
      <vt:lpstr>Concepto de NAF en México</vt:lpstr>
      <vt:lpstr>Propósitos</vt:lpstr>
      <vt:lpstr>Beneficios</vt:lpstr>
      <vt:lpstr>Componentes</vt:lpstr>
      <vt:lpstr>Autoservicio</vt:lpstr>
      <vt:lpstr>Acompañamiento:</vt:lpstr>
      <vt:lpstr>Distribución de los 79 Núcleos de  Apoyo Fiscal En México</vt:lpstr>
      <vt:lpstr>Modalidades de los NAF</vt:lpstr>
      <vt:lpstr>Resultados Autoservicio</vt:lpstr>
      <vt:lpstr>Resultados Acompañamiento</vt:lpstr>
      <vt:lpstr>Evaluación de impacto de los NAF</vt:lpstr>
      <vt:lpstr>Etapas de implementación</vt:lpstr>
      <vt:lpstr>Diagnóstico preliminar de los NAF</vt:lpstr>
      <vt:lpstr>Cadena de resultados de los NAF (*)</vt:lpstr>
      <vt:lpstr>Propuesta México</vt:lpstr>
      <vt:lpstr>Diseño de instrumentos de medición</vt:lpstr>
      <vt:lpstr>Diseño de instrumentos de medición</vt:lpstr>
      <vt:lpstr>Prueba piloto para probar instrumentos</vt:lpstr>
      <vt:lpstr>Recursos y materiales</vt:lpstr>
      <vt:lpstr>Implementación de la Encuesta I</vt:lpstr>
      <vt:lpstr>Logística de aplicación en campo</vt:lpstr>
      <vt:lpstr>Encuesta de opinión a colaboradores del NAF</vt:lpstr>
      <vt:lpstr>Dos nuevos instrumentos:</vt:lpstr>
      <vt:lpstr>Resultados de la Encuesta de Intercepción</vt:lpstr>
      <vt:lpstr>Encuesta de Intercepción, hallazgos</vt:lpstr>
      <vt:lpstr>Encuesta de Intercepción, hallazgos</vt:lpstr>
      <vt:lpstr>Encuesta de Intercepción, hallazgos  </vt:lpstr>
      <vt:lpstr>Encuesta de Intercepción, hallazgos  </vt:lpstr>
      <vt:lpstr>Encuesta de Intercepción, hallazgos </vt:lpstr>
      <vt:lpstr>Mejoras  por Implementar </vt:lpstr>
      <vt:lpstr>Mejoras  por Implementar </vt:lpstr>
      <vt:lpstr>Próximas Actividades </vt:lpstr>
      <vt:lpstr>Próximas Actividades </vt:lpstr>
      <vt:lpstr>Resultados  - a detalle -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Lic. Carlos Martín Malpica Jiménez  Administrador de Educación Fiscal  carlos.malpica@sat.gob.mx</vt:lpstr>
      <vt:lpstr>Taller sobre Estrategias de Educación Fiscal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Isabel Vázquez Vázquez</dc:creator>
  <cp:lastModifiedBy>somg811q</cp:lastModifiedBy>
  <cp:revision>571</cp:revision>
  <cp:lastPrinted>2015-07-08T15:18:43Z</cp:lastPrinted>
  <dcterms:created xsi:type="dcterms:W3CDTF">2015-02-16T19:59:45Z</dcterms:created>
  <dcterms:modified xsi:type="dcterms:W3CDTF">2015-07-24T19:15:52Z</dcterms:modified>
</cp:coreProperties>
</file>